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29"/>
  </p:notesMasterIdLst>
  <p:handoutMasterIdLst>
    <p:handoutMasterId r:id="rId30"/>
  </p:handoutMasterIdLst>
  <p:sldIdLst>
    <p:sldId id="2147482968" r:id="rId2"/>
    <p:sldId id="2147482947" r:id="rId3"/>
    <p:sldId id="2147482949" r:id="rId4"/>
    <p:sldId id="2147482950" r:id="rId5"/>
    <p:sldId id="2147482948" r:id="rId6"/>
    <p:sldId id="2147482952" r:id="rId7"/>
    <p:sldId id="2147482961" r:id="rId8"/>
    <p:sldId id="2147482953" r:id="rId9"/>
    <p:sldId id="2147482954" r:id="rId10"/>
    <p:sldId id="2147482955" r:id="rId11"/>
    <p:sldId id="2147482956" r:id="rId12"/>
    <p:sldId id="2147482957" r:id="rId13"/>
    <p:sldId id="2147482958" r:id="rId14"/>
    <p:sldId id="2147482959" r:id="rId15"/>
    <p:sldId id="2147482962" r:id="rId16"/>
    <p:sldId id="2147482960" r:id="rId17"/>
    <p:sldId id="2147482963" r:id="rId18"/>
    <p:sldId id="2147482943" r:id="rId19"/>
    <p:sldId id="2147482964" r:id="rId20"/>
    <p:sldId id="2147482967" r:id="rId21"/>
    <p:sldId id="2147482966" r:id="rId22"/>
    <p:sldId id="2147473226" r:id="rId23"/>
    <p:sldId id="2147482946" r:id="rId24"/>
    <p:sldId id="2147482945" r:id="rId25"/>
    <p:sldId id="2147482944" r:id="rId26"/>
    <p:sldId id="2147482935" r:id="rId27"/>
    <p:sldId id="2147482927" r:id="rId28"/>
  </p:sldIdLst>
  <p:sldSz cx="24387175" cy="13716000"/>
  <p:notesSz cx="7004050" cy="9290050"/>
  <p:embeddedFontLst>
    <p:embeddedFont>
      <p:font typeface="IBM Plex Sans" panose="020B0503050203000203" pitchFamily="34" charset="0"/>
      <p:regular r:id="rId31"/>
      <p:bold r:id="rId32"/>
      <p:italic r:id="rId33"/>
      <p:boldItalic r:id="rId34"/>
    </p:embeddedFont>
    <p:embeddedFont>
      <p:font typeface="IBM Plex Sans Light" panose="020B0403050203000203" pitchFamily="34" charset="0"/>
      <p:regular r:id="rId35"/>
      <p:italic r:id="rId36"/>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736964-B4FA-8BED-1A11-AD92BF59197B}" name="Jannine Gomes" initials="JG" userId="pPekV9wO9Pqq+Rfses4xndIFjLpluj7CQJ+TQzv81yU=" providerId="None"/>
  <p188:author id="{E96F396A-FE4B-6DD5-1455-81ADA0580D39}" name="MARIA FERNANDA MOREL  URREA" initials="MU" userId="w3A3BApOdTF2I5s+5cjidPvImd0bKyaeZsUiZ0qH2cQ=" providerId="None"/>
  <p188:author id="{1C212B7F-C88B-8D19-9636-41C93ECD6AC1}" name="Karen Jaworski" initials="KJ" userId="FGZehHZpEOTX4lcdRyuRh/K00hDooR6OgAf/BP1f/cg=" providerId="None"/>
  <p188:author id="{B4D7CB82-F2D0-5B2A-F71A-8D55B7DB77ED}" name="Betsy Greytok" initials="BG" userId="S::greytok@us.ibm.com::8a713844-329d-4b8e-824a-1faee6f4efd7" providerId="AD"/>
  <p188:author id="{C387449A-4984-DBFB-AB28-0DA5056E17DF}" name="Jeremy Hodge" initials="JH" userId="Y8zlMx0M6JjhVx+REnVO5yaL3Q2ZpfRJWQRxULHWLa4=" providerId="None"/>
  <p188:author id="{BBF5F1EF-9387-7D58-0BBA-BFF992555DEF}" name="Kristin E. Fletcher" initials="KF" userId="q/NQqxhXJVqGt/luE37ArTwLHNxz+N/ltoTDao40P6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F4F4"/>
    <a:srgbClr val="262626"/>
    <a:srgbClr val="F1C21B"/>
    <a:srgbClr val="D9D9D9"/>
    <a:srgbClr val="E0E0E0"/>
    <a:srgbClr val="E5F6FF"/>
    <a:srgbClr val="E5F7FF"/>
    <a:srgbClr val="E9F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p:restoredTop sz="85753" autoAdjust="0"/>
  </p:normalViewPr>
  <p:slideViewPr>
    <p:cSldViewPr snapToGrid="0" snapToObjects="1">
      <p:cViewPr varScale="1">
        <p:scale>
          <a:sx n="54" d="100"/>
          <a:sy n="54" d="100"/>
        </p:scale>
        <p:origin x="1600" y="224"/>
      </p:cViewPr>
      <p:guideLst/>
    </p:cSldViewPr>
  </p:slideViewPr>
  <p:outlineViewPr>
    <p:cViewPr>
      <p:scale>
        <a:sx n="33" d="100"/>
        <a:sy n="33" d="100"/>
      </p:scale>
      <p:origin x="0" y="-59992"/>
    </p:cViewPr>
  </p:outlineViewPr>
  <p:notesTextViewPr>
    <p:cViewPr>
      <p:scale>
        <a:sx n="85" d="100"/>
        <a:sy n="85" d="100"/>
      </p:scale>
      <p:origin x="0" y="0"/>
    </p:cViewPr>
  </p:notesTextViewPr>
  <p:sorterViewPr>
    <p:cViewPr>
      <p:scale>
        <a:sx n="70" d="100"/>
        <a:sy n="70" d="100"/>
      </p:scale>
      <p:origin x="0" y="0"/>
    </p:cViewPr>
  </p:sorterViewPr>
  <p:notesViewPr>
    <p:cSldViewPr snapToGrid="0" snapToObjects="1">
      <p:cViewPr>
        <p:scale>
          <a:sx n="60" d="100"/>
          <a:sy n="60" d="100"/>
        </p:scale>
        <p:origin x="3235"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24130" y="8844128"/>
            <a:ext cx="345533" cy="232251"/>
          </a:xfrm>
          <a:prstGeom prst="rect">
            <a:avLst/>
          </a:prstGeom>
        </p:spPr>
        <p:txBody>
          <a:bodyPr vert="horz" lIns="0" tIns="0" rIns="0" bIns="0" rtlCol="0" anchor="b"/>
          <a:lstStyle>
            <a:lvl1pPr algn="r">
              <a:defRPr sz="1200"/>
            </a:lvl1pPr>
          </a:lstStyle>
          <a:p>
            <a:pPr algn="l"/>
            <a:fld id="{614B4878-71CB-8F40-B9DD-F26F1F6CA014}" type="slidenum">
              <a:rPr lang="en-US" sz="60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44373" y="8844128"/>
            <a:ext cx="3735493" cy="232251"/>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27013" y="231775"/>
            <a:ext cx="6524625" cy="3670300"/>
          </a:xfrm>
          <a:prstGeom prst="rect">
            <a:avLst/>
          </a:prstGeom>
          <a:noFill/>
          <a:ln w="12700">
            <a:solidFill>
              <a:prstClr val="black"/>
            </a:solidFill>
          </a:ln>
        </p:spPr>
        <p:txBody>
          <a:bodyPr vert="horz" lIns="93104" tIns="46552" rIns="93104" bIns="46552"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1112" y="4152370"/>
            <a:ext cx="6555791" cy="4389314"/>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434387" y="8844128"/>
            <a:ext cx="345533" cy="232251"/>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24130" y="8844128"/>
            <a:ext cx="3735493" cy="232251"/>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82903" rtl="0" eaLnBrk="1" fontAlgn="auto" latinLnBrk="0" hangingPunct="1">
              <a:lnSpc>
                <a:spcPct val="110000"/>
              </a:lnSpc>
              <a:spcBef>
                <a:spcPts val="0"/>
              </a:spcBef>
              <a:spcAft>
                <a:spcPts val="0"/>
              </a:spcAft>
              <a:buClrTx/>
              <a:buSzTx/>
              <a:buFontTx/>
              <a:buNone/>
              <a:tabLst/>
              <a:defRPr/>
            </a:pPr>
            <a:r>
              <a:rPr lang="en-GB" dirty="0">
                <a:effectLst/>
                <a:latin typeface="IBM Plex Sans" panose="020B0503050203000203" pitchFamily="34" charset="0"/>
              </a:rPr>
              <a:t>Generative AI and Large Language Models are taking the world by storm and bring Artificial Intelligence to new heights with the promise to transform how users are interacting with machines and digital systems.</a:t>
            </a:r>
          </a:p>
          <a:p>
            <a:pPr defTabSz="2482903">
              <a:defRPr/>
            </a:pP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899393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Large Language Model are in general quite bad at interpreting business policies. Business policies are often based on context, common sense and precise rules that need to be interpreted logically. In this case, some calculation is involved to get the right number of time-off days. Computation and logical reasoning is currently not the sweet spot for Large Language Models.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427420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So, how can we solve the problem?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51800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One solution is to complement the Large Language Model with a rule engine able to interpret these business policies accurately and provide an answer compliant to what has been specified.</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Operational Decision Manager and Automation Decision Services are two IBM products that allow to implement rule-based business decisions and enable lines of business to define and manage their policies.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err="1">
                <a:effectLst/>
                <a:latin typeface="IBM Plex Sans" panose="020B0503050203000203" pitchFamily="34" charset="0"/>
              </a:rPr>
              <a:t>LanChain</a:t>
            </a:r>
            <a:r>
              <a:rPr lang="en-GB" dirty="0">
                <a:effectLst/>
                <a:latin typeface="IBM Plex Sans" panose="020B0503050203000203" pitchFamily="34" charset="0"/>
              </a:rPr>
              <a:t> is a popular framework that facilitates the implementation of Large Language Model-based applications by allowing to combine external services and Large Language Models to generate answers.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For questions for which a decision endpoint is relevant, the Large Language Model will identify the intent and the necessary data to invoke the endpoint and will use the answer to generate the final answer to the user.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180568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see how it looks like when we combine a Large Language Model with a rule-based decision service implementing the time off policies.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7927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ask the same question and see what the answer will be.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28884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Here the chat bot has been parameterized to invoke decision services in the backend if one is relevant to the question.</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As we can see, the answer that we get is very different.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60327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The answer is now correct! The business rules to precisely compute how many time-off days John Doe is eligible to have been applied and the generated answer is the result of the application of those rules.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02499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Now let’s see how we implemented this solution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648798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As mentioned before, the middleware used between the Large Language Model, the rule engine and the chat interface is </a:t>
            </a:r>
            <a:r>
              <a:rPr lang="en-GB" dirty="0" err="1">
                <a:effectLst/>
                <a:latin typeface="IBM Plex Sans" panose="020B0503050203000203" pitchFamily="34" charset="0"/>
              </a:rPr>
              <a:t>LangChain</a:t>
            </a:r>
            <a:r>
              <a:rPr lang="en-GB" dirty="0">
                <a:effectLst/>
                <a:latin typeface="IBM Plex Sans" panose="020B0503050203000203" pitchFamily="34" charset="0"/>
              </a:rPr>
              <a:t>. </a:t>
            </a:r>
            <a:r>
              <a:rPr lang="en-GB" dirty="0" err="1">
                <a:effectLst/>
                <a:latin typeface="IBM Plex Sans" panose="020B0503050203000203" pitchFamily="34" charset="0"/>
              </a:rPr>
              <a:t>LangChain</a:t>
            </a:r>
            <a:r>
              <a:rPr lang="en-GB" dirty="0">
                <a:effectLst/>
                <a:latin typeface="IBM Plex Sans" panose="020B0503050203000203" pitchFamily="34" charset="0"/>
              </a:rPr>
              <a:t> orchestrates the interactions between the chat interface, the Large Language Model and IBM ODM which implements the rule-based policies.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Time-off policies are implemented as a decision service with business rules. The decision endpoint is exposed as a REST API which, given an employee, returns the number of time-off days he’s eligible to.</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decision service API is wrapped up a tool in </a:t>
            </a:r>
            <a:r>
              <a:rPr lang="en-GB" dirty="0" err="1">
                <a:effectLst/>
                <a:latin typeface="IBM Plex Sans" panose="020B0503050203000203" pitchFamily="34" charset="0"/>
              </a:rPr>
              <a:t>LangChain</a:t>
            </a:r>
            <a:r>
              <a:rPr lang="en-GB" dirty="0">
                <a:effectLst/>
                <a:latin typeface="IBM Plex Sans" panose="020B0503050203000203" pitchFamily="34" charset="0"/>
              </a:rPr>
              <a:t> to be used with a Large Language Model.</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is hosted in IBM </a:t>
            </a:r>
            <a:r>
              <a:rPr lang="en-GB" dirty="0" err="1">
                <a:effectLst/>
                <a:latin typeface="IBM Plex Sans" panose="020B0503050203000203" pitchFamily="34" charset="0"/>
              </a:rPr>
              <a:t>watsonx.ai</a:t>
            </a:r>
            <a:r>
              <a:rPr lang="en-GB" dirty="0">
                <a:effectLst/>
                <a:latin typeface="IBM Plex Sans" panose="020B0503050203000203" pitchFamily="34" charset="0"/>
              </a:rPr>
              <a:t> service and accessible to </a:t>
            </a:r>
            <a:r>
              <a:rPr lang="en-GB" dirty="0" err="1">
                <a:effectLst/>
                <a:latin typeface="IBM Plex Sans" panose="020B0503050203000203" pitchFamily="34" charset="0"/>
              </a:rPr>
              <a:t>LangChain</a:t>
            </a:r>
            <a:r>
              <a:rPr lang="en-GB" dirty="0">
                <a:effectLst/>
                <a:latin typeface="IBM Plex Sans" panose="020B0503050203000203" pitchFamily="34" charset="0"/>
              </a:rPr>
              <a:t> through a REST API. Major Large Language Models, like Mistral or IBM Granite, have been fine-tuned to use an external tool if available.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When the question is submitted to the backend, the Large Language Model is invoked with a description of the “tools” available to it.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detects that one of the tool can be used to answer the question.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From its context, the question itself for instance, or the history of the conversation, it extracts the data points necessary to invoke the decision service, like the employee status or the hiring date.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response to </a:t>
            </a:r>
            <a:r>
              <a:rPr lang="en-GB" dirty="0" err="1">
                <a:effectLst/>
                <a:latin typeface="IBM Plex Sans" panose="020B0503050203000203" pitchFamily="34" charset="0"/>
              </a:rPr>
              <a:t>LangChain</a:t>
            </a:r>
            <a:r>
              <a:rPr lang="en-GB" dirty="0">
                <a:effectLst/>
                <a:latin typeface="IBM Plex Sans" panose="020B0503050203000203" pitchFamily="34" charset="0"/>
              </a:rPr>
              <a:t> specifies which tool should be used and with which parameters.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err="1">
                <a:effectLst/>
                <a:latin typeface="IBM Plex Sans" panose="020B0503050203000203" pitchFamily="34" charset="0"/>
              </a:rPr>
              <a:t>LangChain</a:t>
            </a:r>
            <a:r>
              <a:rPr lang="en-GB" dirty="0">
                <a:effectLst/>
                <a:latin typeface="IBM Plex Sans" panose="020B0503050203000203" pitchFamily="34" charset="0"/>
              </a:rPr>
              <a:t> invokes the decision service through its REST API and get back the answer determined by the rules. </a:t>
            </a:r>
            <a:r>
              <a:rPr lang="en-GB" dirty="0" err="1">
                <a:effectLst/>
                <a:latin typeface="IBM Plex Sans" panose="020B0503050203000203" pitchFamily="34" charset="0"/>
              </a:rPr>
              <a:t>LangChain</a:t>
            </a:r>
            <a:r>
              <a:rPr lang="en-GB" dirty="0">
                <a:effectLst/>
                <a:latin typeface="IBM Plex Sans" panose="020B0503050203000203" pitchFamily="34" charset="0"/>
              </a:rPr>
              <a:t> pass this answer back to the Large Language Model which generates the final answer to be sent back to the user.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390643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As we saw in the demonstration, rule engines nicely complements Large Language Models to ensure answers are compliant to corporate policies and respect the regulation rules the company may have to apply.</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technical integration between the two is quite straightforward and illustrates how combining several types of AI, generative AI and prescriptive AI delivered by rule-based reasoners, can solve problems that are hard to tackle using generative AI only.</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14405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 lot of companies are looking at Large Language Models to implement their next generation of chatbot to help their employees and clients to get answers to their questions.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However, how to make sure Large Language Models generate answers that are compliant to corporate policies?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We will explore how the combination of several flavour of AI can solve this problem.</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479058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Using prescriptive business rules to automate business decisions makes them transparent, explainable, auditable and compliant. AI is no more a black box generating answers that can’t be rigorously explained.</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This is key in business scenarios where companies have to explain to their customers and sometimes auditors, how business decisions have been taken.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77987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This concludes this demonstration. We showed that Large Language Model plus rules is a way to ground AI-generated answers to your corporate policies and make sure your AI can be trusted and safe.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Please check-out the code of this demonstration by flashing this code and try out by yourself to discover how it could be applied to your business.</a:t>
            </a:r>
          </a:p>
          <a:p>
            <a:br>
              <a:rPr lang="en-GB" dirty="0">
                <a:effectLst/>
                <a:latin typeface="IBM Plex Sans" panose="020B0503050203000203" pitchFamily="34" charset="0"/>
              </a:rPr>
            </a:br>
            <a:endParaRPr lang="en-GB" dirty="0">
              <a:effectLst/>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19793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589768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109742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330297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take an example in Human Resources.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In all companies some rules are applied to determine how many vacation days an employee can take.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Acme Corp, our fictitious company, has a policy document that describes the rules that are applied in the company.</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In addition to standard holidays, regular employees are entitled to 4 personal choice holidays.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Depending on his hiring date and number of years of service, he’s entitled to 3, 4 or 5 weeks of vacation. Every employees are entitled to 6 days for sickness.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total number of time-off days an employee can take each year is the total of holidays, vacation and sick days.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217749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These simple enough rules would allow to answer a question about the number of time-off days an given employee would be entitled to.</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For instance, for a regular employee hired 25 years ago, this number would be 43. 12 holidays plus 25 days of vacation and 6 sick days.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Let’s see how a Large Language Model would answer this question.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10236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For a Large Language Model to answer a specific question about a specific employee in the company, would need to be aware of the time-off policy in this company.</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Retrieval-Augmented Generation is a popular technique in Generative AI world to bring knowledge to a Large Language Model. Given this context, the Large Language Model can answer questions more accurately based on the information provided by the given document.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163576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use a chat bot interface to ask the question, assuming information about the connected employee and his hiring date is provided by the chat bot when interacting with the Large Language Model.</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In this example John Doe, hired on November 1st 1999, is asking how many time-off days he is eligible to.</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Let’s see it in action.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565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In this demonstration, we explicitly ask the question. The question will be sent to a Large Language Model, Mistral from Mistral AI in this case, augmented with the Acme Corp policy document.</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LLM sends the response back to the chatbot interface.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212554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The Large Language Model generated the answer from the information found in the policy document.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3309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As we can see, the returned answer is wrong. Against the facts, the Large Language Models states that John Doe as less than 10 years of service and is though entitled to 3 weeks, 15 days, of vacation.</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has not been able to deduce from the hiring date that John Does has more than 20 years of service and has been hired before January 1st, 2004.</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This kind of mis-interpretation is detrimental in business scenario and could have significant consequences that may put the company out of compliance or could mis-guide an employee or a customer.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3576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Business Automation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1246178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1483697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4499"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 id="2147484510" r:id="rId47"/>
    <p:sldLayoutId id="2147484511" r:id="rId48"/>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5" Type="http://schemas.openxmlformats.org/officeDocument/2006/relationships/image" Target="../media/image4.emf"/><Relationship Id="rId4" Type="http://schemas.openxmlformats.org/officeDocument/2006/relationships/image" Target="../media/image3.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7.xml"/><Relationship Id="rId4" Type="http://schemas.openxmlformats.org/officeDocument/2006/relationships/hyperlink" Target="https://github.com/DecisionsDev/rule-based-llm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7.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0.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4"/>
          <a:srcRect l="4926" t="16598" r="28271" b="16598"/>
          <a:stretch/>
        </p:blipFill>
        <p:spPr>
          <a:xfrm>
            <a:off x="1587" y="4465"/>
            <a:ext cx="24384000" cy="13710643"/>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5"/>
          <a:stretch>
            <a:fillRect/>
          </a:stretch>
        </p:blipFill>
        <p:spPr>
          <a:xfrm>
            <a:off x="22276015" y="12524749"/>
            <a:ext cx="1637661" cy="60936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473499" y="653453"/>
            <a:ext cx="10252155" cy="4504267"/>
          </a:xfrm>
        </p:spPr>
        <p:txBody>
          <a:bodyPr lIns="0" tIns="0" rIns="0" bIns="0" anchor="t"/>
          <a:lstStyle/>
          <a:p>
            <a:r>
              <a:rPr lang="en-US" dirty="0">
                <a:solidFill>
                  <a:schemeClr val="tx1"/>
                </a:solidFill>
                <a:latin typeface="IBM Plex Sans" panose="020B0503050203000203" pitchFamily="34" charset="0"/>
              </a:rPr>
              <a:t>Rule-based LLMs</a:t>
            </a:r>
          </a:p>
        </p:txBody>
      </p:sp>
      <p:sp>
        <p:nvSpPr>
          <p:cNvPr id="7" name="TextBox 6">
            <a:extLst>
              <a:ext uri="{FF2B5EF4-FFF2-40B4-BE49-F238E27FC236}">
                <a16:creationId xmlns:a16="http://schemas.microsoft.com/office/drawing/2014/main" id="{6779B4D0-FA03-34A8-0BAE-871BF896D439}"/>
              </a:ext>
            </a:extLst>
          </p:cNvPr>
          <p:cNvSpPr txBox="1"/>
          <p:nvPr/>
        </p:nvSpPr>
        <p:spPr>
          <a:xfrm>
            <a:off x="616142" y="10286556"/>
            <a:ext cx="7693477" cy="914280"/>
          </a:xfrm>
          <a:prstGeom prst="rect">
            <a:avLst/>
          </a:prstGeom>
          <a:ln w="12700">
            <a:miter lim="400000"/>
          </a:ln>
          <a:extLst>
            <a:ext uri="{C572A759-6A51-4108-AA02-DFA0A04FC94B}">
              <ma14:wrappingTextBoxFlag xmlns="" xmlns:a16="http://schemas.microsoft.com/office/drawing/2014/main" xmlns:p14="http://schemas.microsoft.com/office/powerpoint/2010/main"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defTabSz="2437942">
              <a:buSzPct val="100000"/>
            </a:pPr>
            <a:endParaRPr lang="en-US" sz="1800"/>
          </a:p>
        </p:txBody>
      </p:sp>
      <p:sp>
        <p:nvSpPr>
          <p:cNvPr id="9" name="Slide Number Placeholder 8">
            <a:extLst>
              <a:ext uri="{FF2B5EF4-FFF2-40B4-BE49-F238E27FC236}">
                <a16:creationId xmlns:a16="http://schemas.microsoft.com/office/drawing/2014/main" id="{21771D7B-831E-4B63-CC7A-EFB51265D22F}"/>
              </a:ext>
            </a:extLst>
          </p:cNvPr>
          <p:cNvSpPr>
            <a:spLocks noGrp="1"/>
          </p:cNvSpPr>
          <p:nvPr>
            <p:ph type="sldNum" sz="quarter" idx="4"/>
          </p:nvPr>
        </p:nvSpPr>
        <p:spPr>
          <a:xfrm>
            <a:off x="23687019" y="12938842"/>
            <a:ext cx="123968" cy="246221"/>
          </a:xfrm>
        </p:spPr>
        <p:txBody>
          <a:bodyPr/>
          <a:lstStyle/>
          <a:p>
            <a:fld id="{86CB4B4D-7CA3-9044-876B-883B54F8677D}" type="slidenum">
              <a:rPr lang="en-US" smtClean="0"/>
              <a:pPr/>
              <a:t>1</a:t>
            </a:fld>
            <a:endParaRPr lang="en-US"/>
          </a:p>
        </p:txBody>
      </p:sp>
      <p:sp>
        <p:nvSpPr>
          <p:cNvPr id="10" name="TextBox 9">
            <a:extLst>
              <a:ext uri="{FF2B5EF4-FFF2-40B4-BE49-F238E27FC236}">
                <a16:creationId xmlns:a16="http://schemas.microsoft.com/office/drawing/2014/main" id="{7DC58457-2CB7-920B-66C7-663EE244DD03}"/>
              </a:ext>
            </a:extLst>
          </p:cNvPr>
          <p:cNvSpPr txBox="1"/>
          <p:nvPr/>
        </p:nvSpPr>
        <p:spPr>
          <a:xfrm>
            <a:off x="473498" y="9950761"/>
            <a:ext cx="8911048" cy="206210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458"/>
            <a:r>
              <a:rPr lang="en-US" sz="3200" b="1" dirty="0">
                <a:solidFill>
                  <a:prstClr val="black"/>
                </a:solidFill>
                <a:latin typeface="IBM Plex Sans" panose="020B0503050203000203" pitchFamily="34" charset="0"/>
              </a:rPr>
              <a:t>Stephane Mery</a:t>
            </a:r>
          </a:p>
          <a:p>
            <a:pPr defTabSz="1828458"/>
            <a:r>
              <a:rPr lang="en-US" sz="3200" dirty="0">
                <a:solidFill>
                  <a:prstClr val="black"/>
                </a:solidFill>
                <a:latin typeface="IBM Plex Sans Light" panose="020B0403050203000203" pitchFamily="34" charset="0"/>
              </a:rPr>
              <a:t>IBM Distinguished Engineer</a:t>
            </a:r>
          </a:p>
          <a:p>
            <a:pPr defTabSz="1828458"/>
            <a:r>
              <a:rPr lang="en-US" sz="3200" dirty="0">
                <a:solidFill>
                  <a:prstClr val="black"/>
                </a:solidFill>
                <a:latin typeface="IBM Plex Sans Light" panose="020B0403050203000203" pitchFamily="34" charset="0"/>
              </a:rPr>
              <a:t>CTO, Decision Intelligence</a:t>
            </a:r>
          </a:p>
          <a:p>
            <a:pPr defTabSz="1828458"/>
            <a:r>
              <a:rPr lang="en-US" sz="3200" dirty="0">
                <a:solidFill>
                  <a:prstClr val="black"/>
                </a:solidFill>
                <a:latin typeface="IBM Plex Sans Light" panose="020B0403050203000203" pitchFamily="34" charset="0"/>
              </a:rPr>
              <a:t>IBM Business Automation</a:t>
            </a:r>
          </a:p>
        </p:txBody>
      </p:sp>
      <p:sp>
        <p:nvSpPr>
          <p:cNvPr id="13" name="TextBox 12">
            <a:extLst>
              <a:ext uri="{FF2B5EF4-FFF2-40B4-BE49-F238E27FC236}">
                <a16:creationId xmlns:a16="http://schemas.microsoft.com/office/drawing/2014/main" id="{F2B0BD78-8F66-BC7A-EB39-A6D57911B283}"/>
              </a:ext>
            </a:extLst>
          </p:cNvPr>
          <p:cNvSpPr txBox="1"/>
          <p:nvPr/>
        </p:nvSpPr>
        <p:spPr>
          <a:xfrm>
            <a:off x="1830387" y="12255061"/>
            <a:ext cx="1828800"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4876861">
              <a:buSzPct val="100000"/>
            </a:pPr>
            <a:endParaRPr lang="en-US" sz="2800">
              <a:solidFill>
                <a:prstClr val="black"/>
              </a:solidFill>
              <a:latin typeface="IBM Plex Sans Light" panose="020B0403050203000203" pitchFamily="34" charset="0"/>
            </a:endParaRPr>
          </a:p>
        </p:txBody>
      </p:sp>
      <p:sp>
        <p:nvSpPr>
          <p:cNvPr id="11" name="TextBox 10">
            <a:extLst>
              <a:ext uri="{FF2B5EF4-FFF2-40B4-BE49-F238E27FC236}">
                <a16:creationId xmlns:a16="http://schemas.microsoft.com/office/drawing/2014/main" id="{B215EBBA-046B-9A31-9FC9-F40312552717}"/>
              </a:ext>
            </a:extLst>
          </p:cNvPr>
          <p:cNvSpPr txBox="1"/>
          <p:nvPr/>
        </p:nvSpPr>
        <p:spPr>
          <a:xfrm>
            <a:off x="473499" y="3374421"/>
            <a:ext cx="8911047" cy="1846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FR" sz="6000" dirty="0">
                <a:cs typeface="Arial" panose="020B0604020202020204" pitchFamily="34" charset="0"/>
              </a:rPr>
              <a:t>LLMs answers grounded on business policies</a:t>
            </a:r>
          </a:p>
        </p:txBody>
      </p:sp>
      <p:sp>
        <p:nvSpPr>
          <p:cNvPr id="2" name="Footer Placeholder 3">
            <a:extLst>
              <a:ext uri="{FF2B5EF4-FFF2-40B4-BE49-F238E27FC236}">
                <a16:creationId xmlns:a16="http://schemas.microsoft.com/office/drawing/2014/main" id="{C53B1EA6-06F0-7244-8A63-3502E7C88A0C}"/>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custDataLst>
      <p:tags r:id="rId1"/>
    </p:custDataLst>
    <p:extLst>
      <p:ext uri="{BB962C8B-B14F-4D97-AF65-F5344CB8AC3E}">
        <p14:creationId xmlns:p14="http://schemas.microsoft.com/office/powerpoint/2010/main" val="275393104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 y="4930332"/>
            <a:ext cx="24387175" cy="3107882"/>
          </a:xfrm>
        </p:spPr>
        <p:txBody>
          <a:bodyPr/>
          <a:lstStyle/>
          <a:p>
            <a:pPr algn="ctr"/>
            <a:r>
              <a:rPr lang="en-US" sz="6400" u="none" strike="noStrike" cap="none" spc="0" baseline="0" dirty="0">
                <a:uFillTx/>
                <a:sym typeface="IBM Plex Sans Light"/>
              </a:rPr>
              <a:t>LLMs are not able </a:t>
            </a:r>
            <a:r>
              <a:rPr lang="en-US" sz="6400" dirty="0"/>
              <a:t>to precisely interpret policies. </a:t>
            </a:r>
          </a:p>
          <a:p>
            <a:pPr algn="ctr"/>
            <a:endParaRPr lang="en-US" sz="6400" dirty="0"/>
          </a:p>
          <a:p>
            <a:pPr algn="ctr"/>
            <a:endParaRPr lang="en-US" sz="6400" dirty="0"/>
          </a:p>
        </p:txBody>
      </p:sp>
      <p:sp>
        <p:nvSpPr>
          <p:cNvPr id="2" name="Footer Placeholder 3">
            <a:extLst>
              <a:ext uri="{FF2B5EF4-FFF2-40B4-BE49-F238E27FC236}">
                <a16:creationId xmlns:a16="http://schemas.microsoft.com/office/drawing/2014/main" id="{D21E5352-3E7B-CC26-63C2-F034554B4BF1}"/>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6181817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 y="4930332"/>
            <a:ext cx="24387175" cy="3107882"/>
          </a:xfrm>
        </p:spPr>
        <p:txBody>
          <a:bodyPr/>
          <a:lstStyle/>
          <a:p>
            <a:pPr algn="ctr"/>
            <a:r>
              <a:rPr lang="en-US" sz="6400" u="none" strike="noStrike" cap="none" spc="0" baseline="0" dirty="0">
                <a:uFillTx/>
                <a:sym typeface="IBM Plex Sans Light"/>
              </a:rPr>
              <a:t>LLMs are not able </a:t>
            </a:r>
            <a:r>
              <a:rPr lang="en-US" sz="6400" dirty="0"/>
              <a:t>to precisely interpret policies. </a:t>
            </a:r>
          </a:p>
          <a:p>
            <a:pPr algn="ctr"/>
            <a:endParaRPr lang="en-US" sz="6400" dirty="0"/>
          </a:p>
          <a:p>
            <a:pPr algn="ctr"/>
            <a:r>
              <a:rPr lang="en-US" sz="6400" dirty="0"/>
              <a:t>How can we solve this problem?</a:t>
            </a:r>
          </a:p>
          <a:p>
            <a:pPr algn="ctr"/>
            <a:endParaRPr lang="en-US" sz="6400" dirty="0"/>
          </a:p>
        </p:txBody>
      </p:sp>
      <p:sp>
        <p:nvSpPr>
          <p:cNvPr id="2" name="Footer Placeholder 3">
            <a:extLst>
              <a:ext uri="{FF2B5EF4-FFF2-40B4-BE49-F238E27FC236}">
                <a16:creationId xmlns:a16="http://schemas.microsoft.com/office/drawing/2014/main" id="{F936B968-A653-BCAC-4997-E64198B44118}"/>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33668230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1A5A4E-57A4-77AD-B5AD-94B13370D440}"/>
              </a:ext>
            </a:extLst>
          </p:cNvPr>
          <p:cNvPicPr>
            <a:picLocks noChangeAspect="1"/>
          </p:cNvPicPr>
          <p:nvPr/>
        </p:nvPicPr>
        <p:blipFill>
          <a:blip r:embed="rId3"/>
          <a:stretch>
            <a:fillRect/>
          </a:stretch>
        </p:blipFill>
        <p:spPr>
          <a:xfrm>
            <a:off x="2458720" y="1121117"/>
            <a:ext cx="17993026" cy="10603523"/>
          </a:xfrm>
          <a:prstGeom prst="rect">
            <a:avLst/>
          </a:prstGeom>
        </p:spPr>
      </p:pic>
      <p:sp>
        <p:nvSpPr>
          <p:cNvPr id="5" name="Text Placeholder 4">
            <a:extLst>
              <a:ext uri="{FF2B5EF4-FFF2-40B4-BE49-F238E27FC236}">
                <a16:creationId xmlns:a16="http://schemas.microsoft.com/office/drawing/2014/main" id="{CB2D5C5F-6B21-F385-F252-8CD813E4B11C}"/>
              </a:ext>
            </a:extLst>
          </p:cNvPr>
          <p:cNvSpPr>
            <a:spLocks noGrp="1"/>
          </p:cNvSpPr>
          <p:nvPr>
            <p:ph type="body" sz="quarter" idx="12"/>
          </p:nvPr>
        </p:nvSpPr>
        <p:spPr>
          <a:xfrm>
            <a:off x="467797" y="337067"/>
            <a:ext cx="9123243" cy="3107882"/>
          </a:xfrm>
        </p:spPr>
        <p:txBody>
          <a:bodyPr/>
          <a:lstStyle/>
          <a:p>
            <a:r>
              <a:rPr lang="en-US" sz="6400" u="none" strike="noStrike" cap="none" spc="0" baseline="0" dirty="0">
                <a:uFillTx/>
                <a:sym typeface="IBM Plex Sans Light"/>
              </a:rPr>
              <a:t>Let’s complement the LLM with a Rule Engine</a:t>
            </a:r>
            <a:endParaRPr lang="en-US" sz="4400" dirty="0"/>
          </a:p>
        </p:txBody>
      </p:sp>
      <p:sp>
        <p:nvSpPr>
          <p:cNvPr id="6" name="Text Placeholder 4">
            <a:extLst>
              <a:ext uri="{FF2B5EF4-FFF2-40B4-BE49-F238E27FC236}">
                <a16:creationId xmlns:a16="http://schemas.microsoft.com/office/drawing/2014/main" id="{91A63049-0AC5-4984-2FBC-FFB1D690A941}"/>
              </a:ext>
            </a:extLst>
          </p:cNvPr>
          <p:cNvSpPr txBox="1">
            <a:spLocks/>
          </p:cNvSpPr>
          <p:nvPr/>
        </p:nvSpPr>
        <p:spPr>
          <a:xfrm>
            <a:off x="8148423" y="11949025"/>
            <a:ext cx="12303323" cy="1119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kern="0" dirty="0"/>
              <a:t>IBM Automation Services and IBM Operational Decision Manager are 2 product to automate business decisions with rules</a:t>
            </a:r>
            <a:endParaRPr lang="en-US" sz="1800" kern="0" dirty="0"/>
          </a:p>
        </p:txBody>
      </p:sp>
      <p:sp>
        <p:nvSpPr>
          <p:cNvPr id="7" name="Footer Placeholder 3">
            <a:extLst>
              <a:ext uri="{FF2B5EF4-FFF2-40B4-BE49-F238E27FC236}">
                <a16:creationId xmlns:a16="http://schemas.microsoft.com/office/drawing/2014/main" id="{C6DA948A-4E03-A689-9BD4-EF124BBB31A0}"/>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9118001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7616629" cy="3107882"/>
          </a:xfrm>
        </p:spPr>
        <p:txBody>
          <a:bodyPr/>
          <a:lstStyle/>
          <a:p>
            <a:r>
              <a:rPr lang="en-US" sz="6400" u="none" strike="noStrike" cap="none" spc="0" baseline="0" dirty="0">
                <a:uFillTx/>
                <a:sym typeface="IBM Plex Sans Light"/>
              </a:rPr>
              <a:t>Let’s give the LLM access to a “decision service” encoding the policies as rules…</a:t>
            </a:r>
          </a:p>
          <a:p>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sp>
        <p:nvSpPr>
          <p:cNvPr id="5" name="Down Arrow 4">
            <a:extLst>
              <a:ext uri="{FF2B5EF4-FFF2-40B4-BE49-F238E27FC236}">
                <a16:creationId xmlns:a16="http://schemas.microsoft.com/office/drawing/2014/main" id="{1130AB2B-909F-5F2C-E86E-A5FD717EB980}"/>
              </a:ext>
            </a:extLst>
          </p:cNvPr>
          <p:cNvSpPr/>
          <p:nvPr/>
        </p:nvSpPr>
        <p:spPr bwMode="auto">
          <a:xfrm rot="13137057">
            <a:off x="4725534" y="7251706"/>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3552219" cy="1582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Rule-based policies</a:t>
            </a:r>
            <a:endParaRPr lang="en-US" sz="1800" kern="0" dirty="0"/>
          </a:p>
        </p:txBody>
      </p:sp>
      <p:sp>
        <p:nvSpPr>
          <p:cNvPr id="19" name="Down Arrow 18">
            <a:extLst>
              <a:ext uri="{FF2B5EF4-FFF2-40B4-BE49-F238E27FC236}">
                <a16:creationId xmlns:a16="http://schemas.microsoft.com/office/drawing/2014/main" id="{0200D093-E8E0-911D-60CC-61304F2FA747}"/>
              </a:ext>
            </a:extLst>
          </p:cNvPr>
          <p:cNvSpPr/>
          <p:nvPr/>
        </p:nvSpPr>
        <p:spPr bwMode="auto">
          <a:xfrm rot="54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pic>
        <p:nvPicPr>
          <p:cNvPr id="20" name="Picture 19">
            <a:extLst>
              <a:ext uri="{FF2B5EF4-FFF2-40B4-BE49-F238E27FC236}">
                <a16:creationId xmlns:a16="http://schemas.microsoft.com/office/drawing/2014/main" id="{17773AA3-2F28-2C88-2B73-EABE8CBBB673}"/>
              </a:ext>
            </a:extLst>
          </p:cNvPr>
          <p:cNvPicPr>
            <a:picLocks noChangeAspect="1"/>
          </p:cNvPicPr>
          <p:nvPr/>
        </p:nvPicPr>
        <p:blipFill>
          <a:blip r:embed="rId3"/>
          <a:stretch>
            <a:fillRect/>
          </a:stretch>
        </p:blipFill>
        <p:spPr>
          <a:xfrm>
            <a:off x="14382665" y="3189162"/>
            <a:ext cx="5670575" cy="10058400"/>
          </a:xfrm>
          <a:prstGeom prst="rect">
            <a:avLst/>
          </a:prstGeom>
        </p:spPr>
      </p:pic>
      <p:sp>
        <p:nvSpPr>
          <p:cNvPr id="21" name="TextBox 20">
            <a:extLst>
              <a:ext uri="{FF2B5EF4-FFF2-40B4-BE49-F238E27FC236}">
                <a16:creationId xmlns:a16="http://schemas.microsoft.com/office/drawing/2014/main" id="{DC7F861C-1DD2-EEB5-D38E-4BB623F1EAAA}"/>
              </a:ext>
            </a:extLst>
          </p:cNvPr>
          <p:cNvSpPr txBox="1"/>
          <p:nvPr/>
        </p:nvSpPr>
        <p:spPr>
          <a:xfrm>
            <a:off x="14617230" y="12142102"/>
            <a:ext cx="4680282" cy="47354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a:cs typeface="Arial" panose="020B0604020202020204" pitchFamily="34" charset="0"/>
              </a:rPr>
              <a:t>How many time-off days am I eligible to?</a:t>
            </a:r>
          </a:p>
        </p:txBody>
      </p:sp>
      <p:sp>
        <p:nvSpPr>
          <p:cNvPr id="22" name="Rectangle 21">
            <a:extLst>
              <a:ext uri="{FF2B5EF4-FFF2-40B4-BE49-F238E27FC236}">
                <a16:creationId xmlns:a16="http://schemas.microsoft.com/office/drawing/2014/main" id="{1A104ECB-F482-12F1-7134-F27E38D8D0E1}"/>
              </a:ext>
            </a:extLst>
          </p:cNvPr>
          <p:cNvSpPr/>
          <p:nvPr/>
        </p:nvSpPr>
        <p:spPr bwMode="auto">
          <a:xfrm>
            <a:off x="15073659" y="3313578"/>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3" name="TextBox 22">
            <a:extLst>
              <a:ext uri="{FF2B5EF4-FFF2-40B4-BE49-F238E27FC236}">
                <a16:creationId xmlns:a16="http://schemas.microsoft.com/office/drawing/2014/main" id="{135356AF-E837-6C2F-6496-9D7C2D1857A6}"/>
              </a:ext>
            </a:extLst>
          </p:cNvPr>
          <p:cNvSpPr txBox="1"/>
          <p:nvPr/>
        </p:nvSpPr>
        <p:spPr>
          <a:xfrm>
            <a:off x="15275799" y="3519491"/>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24" name="TextBox 23">
            <a:extLst>
              <a:ext uri="{FF2B5EF4-FFF2-40B4-BE49-F238E27FC236}">
                <a16:creationId xmlns:a16="http://schemas.microsoft.com/office/drawing/2014/main" id="{D4DE1B6B-1C8B-402C-BD48-545CBB34DEB0}"/>
              </a:ext>
            </a:extLst>
          </p:cNvPr>
          <p:cNvSpPr txBox="1"/>
          <p:nvPr/>
        </p:nvSpPr>
        <p:spPr>
          <a:xfrm>
            <a:off x="15031128" y="5438965"/>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25" name="TextBox 24">
            <a:extLst>
              <a:ext uri="{FF2B5EF4-FFF2-40B4-BE49-F238E27FC236}">
                <a16:creationId xmlns:a16="http://schemas.microsoft.com/office/drawing/2014/main" id="{58E3B0E4-1232-09AD-B7DA-212E060BEAC9}"/>
              </a:ext>
            </a:extLst>
          </p:cNvPr>
          <p:cNvSpPr txBox="1"/>
          <p:nvPr/>
        </p:nvSpPr>
        <p:spPr>
          <a:xfrm>
            <a:off x="15031127" y="6333638"/>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26" name="TextBox 25">
            <a:extLst>
              <a:ext uri="{FF2B5EF4-FFF2-40B4-BE49-F238E27FC236}">
                <a16:creationId xmlns:a16="http://schemas.microsoft.com/office/drawing/2014/main" id="{A10D3036-DB53-A184-4E14-EA8E280B0289}"/>
              </a:ext>
            </a:extLst>
          </p:cNvPr>
          <p:cNvSpPr txBox="1"/>
          <p:nvPr/>
        </p:nvSpPr>
        <p:spPr>
          <a:xfrm>
            <a:off x="15006378" y="7263031"/>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27" name="TextBox 26">
            <a:extLst>
              <a:ext uri="{FF2B5EF4-FFF2-40B4-BE49-F238E27FC236}">
                <a16:creationId xmlns:a16="http://schemas.microsoft.com/office/drawing/2014/main" id="{577CC90C-EE0C-CF68-2186-3C05EB2FC111}"/>
              </a:ext>
            </a:extLst>
          </p:cNvPr>
          <p:cNvSpPr txBox="1"/>
          <p:nvPr/>
        </p:nvSpPr>
        <p:spPr>
          <a:xfrm>
            <a:off x="15006378" y="8174109"/>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sp>
        <p:nvSpPr>
          <p:cNvPr id="28" name="TextBox 27">
            <a:extLst>
              <a:ext uri="{FF2B5EF4-FFF2-40B4-BE49-F238E27FC236}">
                <a16:creationId xmlns:a16="http://schemas.microsoft.com/office/drawing/2014/main" id="{70004D89-0BFE-A42F-B390-E48CAADCD086}"/>
              </a:ext>
            </a:extLst>
          </p:cNvPr>
          <p:cNvSpPr txBox="1"/>
          <p:nvPr/>
        </p:nvSpPr>
        <p:spPr>
          <a:xfrm>
            <a:off x="14789365" y="4492342"/>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pic>
        <p:nvPicPr>
          <p:cNvPr id="7" name="Picture 6">
            <a:extLst>
              <a:ext uri="{FF2B5EF4-FFF2-40B4-BE49-F238E27FC236}">
                <a16:creationId xmlns:a16="http://schemas.microsoft.com/office/drawing/2014/main" id="{953CD945-912D-355B-45DA-B73A420B7885}"/>
              </a:ext>
            </a:extLst>
          </p:cNvPr>
          <p:cNvPicPr>
            <a:picLocks noChangeAspect="1"/>
          </p:cNvPicPr>
          <p:nvPr/>
        </p:nvPicPr>
        <p:blipFill>
          <a:blip r:embed="rId4"/>
          <a:stretch>
            <a:fillRect/>
          </a:stretch>
        </p:blipFill>
        <p:spPr>
          <a:xfrm>
            <a:off x="1071852" y="9446896"/>
            <a:ext cx="6794500" cy="3238500"/>
          </a:xfrm>
          <a:prstGeom prst="rect">
            <a:avLst/>
          </a:prstGeom>
        </p:spPr>
      </p:pic>
      <p:sp>
        <p:nvSpPr>
          <p:cNvPr id="8" name="Footer Placeholder 3">
            <a:extLst>
              <a:ext uri="{FF2B5EF4-FFF2-40B4-BE49-F238E27FC236}">
                <a16:creationId xmlns:a16="http://schemas.microsoft.com/office/drawing/2014/main" id="{3F630CE8-CD1E-9F37-63AE-41335981768F}"/>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75651012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3"/>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4"/>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you get to enjoy 43 days of time off each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5"/>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9" name="Teardrop 18">
            <a:extLst>
              <a:ext uri="{FF2B5EF4-FFF2-40B4-BE49-F238E27FC236}">
                <a16:creationId xmlns:a16="http://schemas.microsoft.com/office/drawing/2014/main" id="{D8D6A661-15DC-5E13-B1D3-AC4DBAA98DBD}"/>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0" name="Text Placeholder 4">
            <a:extLst>
              <a:ext uri="{FF2B5EF4-FFF2-40B4-BE49-F238E27FC236}">
                <a16:creationId xmlns:a16="http://schemas.microsoft.com/office/drawing/2014/main" id="{A3B77008-CD33-F26B-4B2D-6EFC03933353}"/>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sp>
        <p:nvSpPr>
          <p:cNvPr id="21" name="Down Arrow 20">
            <a:extLst>
              <a:ext uri="{FF2B5EF4-FFF2-40B4-BE49-F238E27FC236}">
                <a16:creationId xmlns:a16="http://schemas.microsoft.com/office/drawing/2014/main" id="{86D0CACF-F117-2B3D-8B1B-6BDF72DEB75E}"/>
              </a:ext>
            </a:extLst>
          </p:cNvPr>
          <p:cNvSpPr/>
          <p:nvPr/>
        </p:nvSpPr>
        <p:spPr bwMode="auto">
          <a:xfrm rot="13137057">
            <a:off x="4725534" y="7251706"/>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Text Placeholder 4">
            <a:extLst>
              <a:ext uri="{FF2B5EF4-FFF2-40B4-BE49-F238E27FC236}">
                <a16:creationId xmlns:a16="http://schemas.microsoft.com/office/drawing/2014/main" id="{A346E556-7F79-5F5A-6D98-DCF4B20BAE3A}"/>
              </a:ext>
            </a:extLst>
          </p:cNvPr>
          <p:cNvSpPr txBox="1">
            <a:spLocks/>
          </p:cNvSpPr>
          <p:nvPr/>
        </p:nvSpPr>
        <p:spPr>
          <a:xfrm>
            <a:off x="5571461" y="7864532"/>
            <a:ext cx="3552219" cy="1582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Rule-based policies</a:t>
            </a:r>
            <a:endParaRPr lang="en-US" sz="1800" kern="0" dirty="0"/>
          </a:p>
        </p:txBody>
      </p:sp>
      <p:pic>
        <p:nvPicPr>
          <p:cNvPr id="23" name="Picture 22">
            <a:extLst>
              <a:ext uri="{FF2B5EF4-FFF2-40B4-BE49-F238E27FC236}">
                <a16:creationId xmlns:a16="http://schemas.microsoft.com/office/drawing/2014/main" id="{44ED3D4E-5CEB-523D-C393-F7C3B98228FD}"/>
              </a:ext>
            </a:extLst>
          </p:cNvPr>
          <p:cNvPicPr>
            <a:picLocks noChangeAspect="1"/>
          </p:cNvPicPr>
          <p:nvPr/>
        </p:nvPicPr>
        <p:blipFill>
          <a:blip r:embed="rId6"/>
          <a:stretch>
            <a:fillRect/>
          </a:stretch>
        </p:blipFill>
        <p:spPr>
          <a:xfrm>
            <a:off x="1071852" y="9446896"/>
            <a:ext cx="6794500" cy="3238500"/>
          </a:xfrm>
          <a:prstGeom prst="rect">
            <a:avLst/>
          </a:prstGeom>
        </p:spPr>
      </p:pic>
      <p:sp>
        <p:nvSpPr>
          <p:cNvPr id="26" name="Text Placeholder 4">
            <a:extLst>
              <a:ext uri="{FF2B5EF4-FFF2-40B4-BE49-F238E27FC236}">
                <a16:creationId xmlns:a16="http://schemas.microsoft.com/office/drawing/2014/main" id="{0F160690-AE4B-B688-20CC-A9C0F08E997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…and ask the same question</a:t>
            </a:r>
            <a:endParaRPr lang="en-US" sz="4400" dirty="0"/>
          </a:p>
        </p:txBody>
      </p:sp>
      <p:sp>
        <p:nvSpPr>
          <p:cNvPr id="27" name="Footer Placeholder 3">
            <a:extLst>
              <a:ext uri="{FF2B5EF4-FFF2-40B4-BE49-F238E27FC236}">
                <a16:creationId xmlns:a16="http://schemas.microsoft.com/office/drawing/2014/main" id="{1280F2B3-85AD-8F27-4928-B90D8C628F6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29703993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364861EB-E3CF-C6F3-0D76-125659102118}"/>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pic>
        <p:nvPicPr>
          <p:cNvPr id="5" name="Picture 4">
            <a:extLst>
              <a:ext uri="{FF2B5EF4-FFF2-40B4-BE49-F238E27FC236}">
                <a16:creationId xmlns:a16="http://schemas.microsoft.com/office/drawing/2014/main" id="{38F2A4E6-C884-BDF6-DA78-B25D6BB17F98}"/>
              </a:ext>
            </a:extLst>
          </p:cNvPr>
          <p:cNvPicPr>
            <a:picLocks noChangeAspect="1"/>
          </p:cNvPicPr>
          <p:nvPr/>
        </p:nvPicPr>
        <p:blipFill>
          <a:blip r:embed="rId3"/>
          <a:stretch>
            <a:fillRect/>
          </a:stretch>
        </p:blipFill>
        <p:spPr>
          <a:xfrm>
            <a:off x="5031580" y="84083"/>
            <a:ext cx="14324013" cy="13547834"/>
          </a:xfrm>
          <a:prstGeom prst="rect">
            <a:avLst/>
          </a:prstGeom>
        </p:spPr>
      </p:pic>
    </p:spTree>
    <p:extLst>
      <p:ext uri="{BB962C8B-B14F-4D97-AF65-F5344CB8AC3E}">
        <p14:creationId xmlns:p14="http://schemas.microsoft.com/office/powerpoint/2010/main" val="26304719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3"/>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4"/>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you get to enjoy 43 days of time off each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5"/>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9" name="Teardrop 18">
            <a:extLst>
              <a:ext uri="{FF2B5EF4-FFF2-40B4-BE49-F238E27FC236}">
                <a16:creationId xmlns:a16="http://schemas.microsoft.com/office/drawing/2014/main" id="{D8D6A661-15DC-5E13-B1D3-AC4DBAA98DBD}"/>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0" name="Text Placeholder 4">
            <a:extLst>
              <a:ext uri="{FF2B5EF4-FFF2-40B4-BE49-F238E27FC236}">
                <a16:creationId xmlns:a16="http://schemas.microsoft.com/office/drawing/2014/main" id="{A3B77008-CD33-F26B-4B2D-6EFC03933353}"/>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sp>
        <p:nvSpPr>
          <p:cNvPr id="21" name="Down Arrow 20">
            <a:extLst>
              <a:ext uri="{FF2B5EF4-FFF2-40B4-BE49-F238E27FC236}">
                <a16:creationId xmlns:a16="http://schemas.microsoft.com/office/drawing/2014/main" id="{86D0CACF-F117-2B3D-8B1B-6BDF72DEB75E}"/>
              </a:ext>
            </a:extLst>
          </p:cNvPr>
          <p:cNvSpPr/>
          <p:nvPr/>
        </p:nvSpPr>
        <p:spPr bwMode="auto">
          <a:xfrm rot="13137057">
            <a:off x="4725534" y="7251706"/>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Text Placeholder 4">
            <a:extLst>
              <a:ext uri="{FF2B5EF4-FFF2-40B4-BE49-F238E27FC236}">
                <a16:creationId xmlns:a16="http://schemas.microsoft.com/office/drawing/2014/main" id="{A346E556-7F79-5F5A-6D98-DCF4B20BAE3A}"/>
              </a:ext>
            </a:extLst>
          </p:cNvPr>
          <p:cNvSpPr txBox="1">
            <a:spLocks/>
          </p:cNvSpPr>
          <p:nvPr/>
        </p:nvSpPr>
        <p:spPr>
          <a:xfrm>
            <a:off x="5571461" y="7864532"/>
            <a:ext cx="3552219" cy="1582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Rule-based policies</a:t>
            </a:r>
            <a:endParaRPr lang="en-US" sz="1800" kern="0" dirty="0"/>
          </a:p>
        </p:txBody>
      </p:sp>
      <p:pic>
        <p:nvPicPr>
          <p:cNvPr id="23" name="Picture 22">
            <a:extLst>
              <a:ext uri="{FF2B5EF4-FFF2-40B4-BE49-F238E27FC236}">
                <a16:creationId xmlns:a16="http://schemas.microsoft.com/office/drawing/2014/main" id="{44ED3D4E-5CEB-523D-C393-F7C3B98228FD}"/>
              </a:ext>
            </a:extLst>
          </p:cNvPr>
          <p:cNvPicPr>
            <a:picLocks noChangeAspect="1"/>
          </p:cNvPicPr>
          <p:nvPr/>
        </p:nvPicPr>
        <p:blipFill>
          <a:blip r:embed="rId6"/>
          <a:stretch>
            <a:fillRect/>
          </a:stretch>
        </p:blipFill>
        <p:spPr>
          <a:xfrm>
            <a:off x="1071852" y="9446896"/>
            <a:ext cx="6794500" cy="3238500"/>
          </a:xfrm>
          <a:prstGeom prst="rect">
            <a:avLst/>
          </a:prstGeom>
        </p:spPr>
      </p:pic>
      <p:sp>
        <p:nvSpPr>
          <p:cNvPr id="4" name="Rectangle 3">
            <a:extLst>
              <a:ext uri="{FF2B5EF4-FFF2-40B4-BE49-F238E27FC236}">
                <a16:creationId xmlns:a16="http://schemas.microsoft.com/office/drawing/2014/main" id="{16990439-E9A4-85C8-9BC5-93CD4FE67E2E}"/>
              </a:ext>
            </a:extLst>
          </p:cNvPr>
          <p:cNvSpPr/>
          <p:nvPr/>
        </p:nvSpPr>
        <p:spPr bwMode="auto">
          <a:xfrm>
            <a:off x="3971328" y="2739800"/>
            <a:ext cx="16694112" cy="6772917"/>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 name="Rectangle 4">
            <a:extLst>
              <a:ext uri="{FF2B5EF4-FFF2-40B4-BE49-F238E27FC236}">
                <a16:creationId xmlns:a16="http://schemas.microsoft.com/office/drawing/2014/main" id="{F46113AE-247E-662E-7246-CF63BE33D2E6}"/>
              </a:ext>
            </a:extLst>
          </p:cNvPr>
          <p:cNvSpPr/>
          <p:nvPr/>
        </p:nvSpPr>
        <p:spPr bwMode="auto">
          <a:xfrm>
            <a:off x="487680" y="8903206"/>
            <a:ext cx="11653125" cy="4612456"/>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Rectangle 5">
            <a:extLst>
              <a:ext uri="{FF2B5EF4-FFF2-40B4-BE49-F238E27FC236}">
                <a16:creationId xmlns:a16="http://schemas.microsoft.com/office/drawing/2014/main" id="{FCF17449-5C92-3C2F-433F-35AFAF830CCE}"/>
              </a:ext>
            </a:extLst>
          </p:cNvPr>
          <p:cNvSpPr/>
          <p:nvPr/>
        </p:nvSpPr>
        <p:spPr bwMode="auto">
          <a:xfrm>
            <a:off x="5631390" y="4459711"/>
            <a:ext cx="10139679" cy="3963037"/>
          </a:xfrm>
          <a:prstGeom prst="rect">
            <a:avLst/>
          </a:prstGeom>
          <a:solidFill>
            <a:schemeClr val="bg1"/>
          </a:solidFill>
          <a:ln w="762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9" name="Text Placeholder 4">
            <a:extLst>
              <a:ext uri="{FF2B5EF4-FFF2-40B4-BE49-F238E27FC236}">
                <a16:creationId xmlns:a16="http://schemas.microsoft.com/office/drawing/2014/main" id="{AF880195-BF77-1E0B-B8A2-491B30F264E7}"/>
              </a:ext>
            </a:extLst>
          </p:cNvPr>
          <p:cNvSpPr txBox="1">
            <a:spLocks/>
          </p:cNvSpPr>
          <p:nvPr/>
        </p:nvSpPr>
        <p:spPr>
          <a:xfrm>
            <a:off x="5966617" y="5664129"/>
            <a:ext cx="9532950" cy="1426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t>Now the answer is correct.</a:t>
            </a:r>
            <a:endParaRPr lang="en-US" sz="4400" kern="0" dirty="0"/>
          </a:p>
        </p:txBody>
      </p:sp>
      <p:sp>
        <p:nvSpPr>
          <p:cNvPr id="24" name="Rectangle 23">
            <a:extLst>
              <a:ext uri="{FF2B5EF4-FFF2-40B4-BE49-F238E27FC236}">
                <a16:creationId xmlns:a16="http://schemas.microsoft.com/office/drawing/2014/main" id="{5608E507-4DB4-86AB-98C7-56E485D8074F}"/>
              </a:ext>
            </a:extLst>
          </p:cNvPr>
          <p:cNvSpPr/>
          <p:nvPr/>
        </p:nvSpPr>
        <p:spPr bwMode="auto">
          <a:xfrm>
            <a:off x="14462406" y="9610295"/>
            <a:ext cx="5461000" cy="1379004"/>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5" name="Triangle 24">
            <a:extLst>
              <a:ext uri="{FF2B5EF4-FFF2-40B4-BE49-F238E27FC236}">
                <a16:creationId xmlns:a16="http://schemas.microsoft.com/office/drawing/2014/main" id="{6B7D08CA-EE84-BEF9-8974-FEED3A3D2090}"/>
              </a:ext>
            </a:extLst>
          </p:cNvPr>
          <p:cNvSpPr/>
          <p:nvPr/>
        </p:nvSpPr>
        <p:spPr bwMode="auto">
          <a:xfrm flipV="1">
            <a:off x="13847958" y="8431211"/>
            <a:ext cx="1412870" cy="1119132"/>
          </a:xfrm>
          <a:prstGeom prst="triangl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7" name="Footer Placeholder 3">
            <a:extLst>
              <a:ext uri="{FF2B5EF4-FFF2-40B4-BE49-F238E27FC236}">
                <a16:creationId xmlns:a16="http://schemas.microsoft.com/office/drawing/2014/main" id="{EC1779C3-DFC3-1249-CDB4-1137392BFAF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7065791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 y="4930332"/>
            <a:ext cx="24387175" cy="3107882"/>
          </a:xfrm>
        </p:spPr>
        <p:txBody>
          <a:bodyPr/>
          <a:lstStyle/>
          <a:p>
            <a:pPr algn="ctr"/>
            <a:r>
              <a:rPr lang="en-US" sz="8800" u="none" strike="noStrike" cap="none" spc="0" baseline="0" dirty="0">
                <a:uFillTx/>
                <a:sym typeface="IBM Plex Sans Light"/>
              </a:rPr>
              <a:t>How did we do that?</a:t>
            </a:r>
            <a:endParaRPr lang="en-US" sz="8800" dirty="0"/>
          </a:p>
          <a:p>
            <a:pPr algn="ctr"/>
            <a:endParaRPr lang="en-US" sz="8800" dirty="0"/>
          </a:p>
        </p:txBody>
      </p:sp>
      <p:sp>
        <p:nvSpPr>
          <p:cNvPr id="2" name="Footer Placeholder 3">
            <a:extLst>
              <a:ext uri="{FF2B5EF4-FFF2-40B4-BE49-F238E27FC236}">
                <a16:creationId xmlns:a16="http://schemas.microsoft.com/office/drawing/2014/main" id="{5BA4401F-B58E-C119-8239-A547079B15C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72224068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E8838C-0393-9909-B103-829A1896956E}"/>
              </a:ext>
            </a:extLst>
          </p:cNvPr>
          <p:cNvSpPr>
            <a:spLocks noGrp="1"/>
          </p:cNvSpPr>
          <p:nvPr>
            <p:ph type="body" sz="quarter" idx="12"/>
          </p:nvPr>
        </p:nvSpPr>
        <p:spPr>
          <a:xfrm>
            <a:off x="467797" y="337067"/>
            <a:ext cx="21264833" cy="870353"/>
          </a:xfrm>
        </p:spPr>
        <p:txBody>
          <a:bodyPr/>
          <a:lstStyle/>
          <a:p>
            <a:r>
              <a:rPr lang="en-US" sz="6400" u="none" strike="noStrike" cap="none" spc="0" baseline="0" dirty="0">
                <a:uFillTx/>
                <a:sym typeface="IBM Plex Sans Light"/>
              </a:rPr>
              <a:t>Augment LLMs with “tools” using prescriptive logic to answer questions</a:t>
            </a:r>
          </a:p>
          <a:p>
            <a:endParaRPr lang="en-US" sz="4400" dirty="0"/>
          </a:p>
        </p:txBody>
      </p:sp>
      <p:sp>
        <p:nvSpPr>
          <p:cNvPr id="32" name="Title 1">
            <a:extLst>
              <a:ext uri="{FF2B5EF4-FFF2-40B4-BE49-F238E27FC236}">
                <a16:creationId xmlns:a16="http://schemas.microsoft.com/office/drawing/2014/main" id="{EBE37EEB-8146-81DD-45EB-3BDD8C9E2A89}"/>
              </a:ext>
            </a:extLst>
          </p:cNvPr>
          <p:cNvSpPr txBox="1">
            <a:spLocks/>
          </p:cNvSpPr>
          <p:nvPr/>
        </p:nvSpPr>
        <p:spPr>
          <a:xfrm>
            <a:off x="286987" y="9456754"/>
            <a:ext cx="2990574"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rgbClr val="24A148"/>
                </a:solidFill>
                <a:latin typeface="Arial" panose="020B0604020202020204"/>
              </a:rPr>
              <a:t>Right</a:t>
            </a:r>
            <a:r>
              <a:rPr lang="en-US" kern="0" dirty="0">
                <a:solidFill>
                  <a:schemeClr val="tx1"/>
                </a:solidFill>
                <a:latin typeface="Arial" panose="020B0604020202020204"/>
              </a:rPr>
              <a:t>: </a:t>
            </a:r>
          </a:p>
          <a:p>
            <a:pPr defTabSz="608975"/>
            <a:r>
              <a:rPr lang="en-US" kern="0" dirty="0">
                <a:solidFill>
                  <a:schemeClr val="tx1"/>
                </a:solidFill>
                <a:latin typeface="Arial" panose="020B0604020202020204"/>
              </a:rPr>
              <a:t>the response has been generated by the rule-based service which ensures compliance with corporate policies.</a:t>
            </a:r>
          </a:p>
        </p:txBody>
      </p:sp>
      <p:pic>
        <p:nvPicPr>
          <p:cNvPr id="6" name="Picture 2" descr="How to Use LangChain and LLMs: An Overview of the Framework and Its  Applications">
            <a:extLst>
              <a:ext uri="{FF2B5EF4-FFF2-40B4-BE49-F238E27FC236}">
                <a16:creationId xmlns:a16="http://schemas.microsoft.com/office/drawing/2014/main" id="{5F0FE037-10FD-28B7-0B83-BE131B1571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16986" y="1583059"/>
            <a:ext cx="1925226" cy="11057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36E62A2-445D-E126-4624-851C15FC2CF8}"/>
              </a:ext>
            </a:extLst>
          </p:cNvPr>
          <p:cNvGrpSpPr/>
          <p:nvPr/>
        </p:nvGrpSpPr>
        <p:grpSpPr>
          <a:xfrm>
            <a:off x="21007047" y="3024702"/>
            <a:ext cx="2519930" cy="2229728"/>
            <a:chOff x="8130135" y="4825151"/>
            <a:chExt cx="3542942" cy="2882746"/>
          </a:xfrm>
        </p:grpSpPr>
        <p:sp>
          <p:nvSpPr>
            <p:cNvPr id="8" name="Rectangle 7">
              <a:extLst>
                <a:ext uri="{FF2B5EF4-FFF2-40B4-BE49-F238E27FC236}">
                  <a16:creationId xmlns:a16="http://schemas.microsoft.com/office/drawing/2014/main" id="{2CF6A86E-A7C2-C1B4-7B6D-582F55D86892}"/>
                </a:ext>
              </a:extLst>
            </p:cNvPr>
            <p:cNvSpPr/>
            <p:nvPr/>
          </p:nvSpPr>
          <p:spPr bwMode="auto">
            <a:xfrm>
              <a:off x="8130135" y="4825151"/>
              <a:ext cx="3542942" cy="2882746"/>
            </a:xfrm>
            <a:prstGeom prst="rect">
              <a:avLst/>
            </a:prstGeom>
            <a:solidFill>
              <a:srgbClr val="F4F4F4"/>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dirty="0">
                <a:solidFill>
                  <a:schemeClr val="bg1"/>
                </a:solidFill>
              </a:endParaRPr>
            </a:p>
          </p:txBody>
        </p:sp>
        <p:grpSp>
          <p:nvGrpSpPr>
            <p:cNvPr id="9" name="Group 8">
              <a:extLst>
                <a:ext uri="{FF2B5EF4-FFF2-40B4-BE49-F238E27FC236}">
                  <a16:creationId xmlns:a16="http://schemas.microsoft.com/office/drawing/2014/main" id="{295A5C2E-5209-863A-0A07-5DFFB1DF7BCB}"/>
                </a:ext>
              </a:extLst>
            </p:cNvPr>
            <p:cNvGrpSpPr/>
            <p:nvPr/>
          </p:nvGrpSpPr>
          <p:grpSpPr>
            <a:xfrm>
              <a:off x="8386970" y="4953346"/>
              <a:ext cx="3029274" cy="2298830"/>
              <a:chOff x="8386970" y="4953346"/>
              <a:chExt cx="3029274" cy="2298830"/>
            </a:xfrm>
          </p:grpSpPr>
          <p:pic>
            <p:nvPicPr>
              <p:cNvPr id="10" name="Picture 40">
                <a:extLst>
                  <a:ext uri="{FF2B5EF4-FFF2-40B4-BE49-F238E27FC236}">
                    <a16:creationId xmlns:a16="http://schemas.microsoft.com/office/drawing/2014/main" id="{320EBD1C-0129-676E-AFFA-74A3E17DB0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90275" y="5981230"/>
                <a:ext cx="1421745" cy="1270946"/>
              </a:xfrm>
              <a:prstGeom prst="rect">
                <a:avLst/>
              </a:prstGeom>
            </p:spPr>
          </p:pic>
          <p:sp>
            <p:nvSpPr>
              <p:cNvPr id="11" name="Title 1">
                <a:extLst>
                  <a:ext uri="{FF2B5EF4-FFF2-40B4-BE49-F238E27FC236}">
                    <a16:creationId xmlns:a16="http://schemas.microsoft.com/office/drawing/2014/main" id="{03A5353D-2408-0915-A2A7-CA6417BCD873}"/>
                  </a:ext>
                </a:extLst>
              </p:cNvPr>
              <p:cNvSpPr txBox="1">
                <a:spLocks/>
              </p:cNvSpPr>
              <p:nvPr/>
            </p:nvSpPr>
            <p:spPr>
              <a:xfrm>
                <a:off x="8386970" y="4953346"/>
                <a:ext cx="3029274" cy="1027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Decision Endpoint</a:t>
                </a:r>
              </a:p>
            </p:txBody>
          </p:sp>
        </p:grpSp>
      </p:grpSp>
      <p:grpSp>
        <p:nvGrpSpPr>
          <p:cNvPr id="12" name="Group 11">
            <a:extLst>
              <a:ext uri="{FF2B5EF4-FFF2-40B4-BE49-F238E27FC236}">
                <a16:creationId xmlns:a16="http://schemas.microsoft.com/office/drawing/2014/main" id="{B34B8BF3-B034-6435-44D0-925688AD8ECD}"/>
              </a:ext>
            </a:extLst>
          </p:cNvPr>
          <p:cNvGrpSpPr/>
          <p:nvPr/>
        </p:nvGrpSpPr>
        <p:grpSpPr>
          <a:xfrm>
            <a:off x="19257154" y="6332434"/>
            <a:ext cx="4950950" cy="4505835"/>
            <a:chOff x="12101911" y="1212312"/>
            <a:chExt cx="11722844" cy="11189776"/>
          </a:xfrm>
          <a:effectLst>
            <a:outerShdw blurRad="50800" dist="38100" dir="2700000" algn="tl" rotWithShape="0">
              <a:prstClr val="black">
                <a:alpha val="40000"/>
              </a:prstClr>
            </a:outerShdw>
          </a:effectLst>
        </p:grpSpPr>
        <p:pic>
          <p:nvPicPr>
            <p:cNvPr id="13" name="Picture Placeholder 17">
              <a:extLst>
                <a:ext uri="{FF2B5EF4-FFF2-40B4-BE49-F238E27FC236}">
                  <a16:creationId xmlns:a16="http://schemas.microsoft.com/office/drawing/2014/main" id="{0DC3CA1E-1EF4-D75C-B18A-31E7FA924978}"/>
                </a:ext>
              </a:extLst>
            </p:cNvPr>
            <p:cNvPicPr>
              <a:picLocks noChangeAspect="1"/>
            </p:cNvPicPr>
            <p:nvPr/>
          </p:nvPicPr>
          <p:blipFill>
            <a:blip r:embed="rId6"/>
            <a:srcRect/>
            <a:stretch/>
          </p:blipFill>
          <p:spPr>
            <a:xfrm>
              <a:off x="12101911" y="1212312"/>
              <a:ext cx="11722844" cy="11189776"/>
            </a:xfrm>
            <a:prstGeom prst="rect">
              <a:avLst/>
            </a:prstGeom>
            <a:effectLst>
              <a:outerShdw blurRad="206091"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599E26BA-9F8C-B73C-F3FF-08D6D58071D5}"/>
                </a:ext>
              </a:extLst>
            </p:cNvPr>
            <p:cNvGrpSpPr/>
            <p:nvPr/>
          </p:nvGrpSpPr>
          <p:grpSpPr>
            <a:xfrm>
              <a:off x="12417517" y="3246963"/>
              <a:ext cx="5703375" cy="8671157"/>
              <a:chOff x="12417517" y="3246963"/>
              <a:chExt cx="5703375" cy="8671157"/>
            </a:xfrm>
          </p:grpSpPr>
          <p:sp>
            <p:nvSpPr>
              <p:cNvPr id="15" name="Right Arrow 14">
                <a:extLst>
                  <a:ext uri="{FF2B5EF4-FFF2-40B4-BE49-F238E27FC236}">
                    <a16:creationId xmlns:a16="http://schemas.microsoft.com/office/drawing/2014/main" id="{DC492600-BDE0-B54E-D0B2-80B90B38C634}"/>
                  </a:ext>
                </a:extLst>
              </p:cNvPr>
              <p:cNvSpPr/>
              <p:nvPr/>
            </p:nvSpPr>
            <p:spPr bwMode="auto">
              <a:xfrm rot="16200000" flipH="1">
                <a:off x="13017014" y="6398441"/>
                <a:ext cx="1585065"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E4571B6B-7585-600A-FC10-DB63026FD005}"/>
                  </a:ext>
                </a:extLst>
              </p:cNvPr>
              <p:cNvSpPr/>
              <p:nvPr/>
            </p:nvSpPr>
            <p:spPr bwMode="auto">
              <a:xfrm rot="16200000">
                <a:off x="16197180" y="8851173"/>
                <a:ext cx="1552350"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 name="Picture 16">
                <a:extLst>
                  <a:ext uri="{FF2B5EF4-FFF2-40B4-BE49-F238E27FC236}">
                    <a16:creationId xmlns:a16="http://schemas.microsoft.com/office/drawing/2014/main" id="{0563D62B-0C6C-442B-1A2E-DCB9161D0A14}"/>
                  </a:ext>
                </a:extLst>
              </p:cNvPr>
              <p:cNvPicPr>
                <a:picLocks noChangeAspect="1"/>
              </p:cNvPicPr>
              <p:nvPr/>
            </p:nvPicPr>
            <p:blipFill>
              <a:blip r:embed="rId7"/>
              <a:srcRect/>
              <a:stretch/>
            </p:blipFill>
            <p:spPr>
              <a:xfrm>
                <a:off x="13092130" y="3246963"/>
                <a:ext cx="3881225" cy="2447328"/>
              </a:xfrm>
              <a:prstGeom prst="rect">
                <a:avLst/>
              </a:prstGeom>
              <a:effectLst>
                <a:outerShdw blurRad="144225" dist="38100" dir="2700000" algn="tl" rotWithShape="0">
                  <a:prstClr val="black">
                    <a:alpha val="40000"/>
                  </a:prstClr>
                </a:outerShdw>
              </a:effectLst>
            </p:spPr>
          </p:pic>
          <p:pic>
            <p:nvPicPr>
              <p:cNvPr id="18" name="Picture 17">
                <a:extLst>
                  <a:ext uri="{FF2B5EF4-FFF2-40B4-BE49-F238E27FC236}">
                    <a16:creationId xmlns:a16="http://schemas.microsoft.com/office/drawing/2014/main" id="{A0A31FEB-6B3A-BAB5-2E12-89FD09ED990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2417517" y="10176269"/>
                <a:ext cx="5703375" cy="1741851"/>
              </a:xfrm>
              <a:prstGeom prst="rect">
                <a:avLst/>
              </a:prstGeom>
              <a:effectLst>
                <a:outerShdw blurRad="147712" dist="38100" dir="2700000" algn="tl" rotWithShape="0">
                  <a:prstClr val="black">
                    <a:alpha val="40000"/>
                  </a:prstClr>
                </a:outerShdw>
              </a:effectLst>
            </p:spPr>
          </p:pic>
        </p:grpSp>
      </p:grpSp>
      <p:cxnSp>
        <p:nvCxnSpPr>
          <p:cNvPr id="35" name="Straight Connector 34">
            <a:extLst>
              <a:ext uri="{FF2B5EF4-FFF2-40B4-BE49-F238E27FC236}">
                <a16:creationId xmlns:a16="http://schemas.microsoft.com/office/drawing/2014/main" id="{3B03167A-ECAE-94CF-28E7-B102F734DBEF}"/>
              </a:ext>
            </a:extLst>
          </p:cNvPr>
          <p:cNvCxnSpPr>
            <a:cxnSpLocks/>
          </p:cNvCxnSpPr>
          <p:nvPr/>
        </p:nvCxnSpPr>
        <p:spPr bwMode="auto">
          <a:xfrm flipH="1">
            <a:off x="19257154" y="5254430"/>
            <a:ext cx="1826070"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CA5D5B9-7E64-B54D-0A49-D807448C4B16}"/>
              </a:ext>
            </a:extLst>
          </p:cNvPr>
          <p:cNvCxnSpPr>
            <a:cxnSpLocks/>
          </p:cNvCxnSpPr>
          <p:nvPr/>
        </p:nvCxnSpPr>
        <p:spPr bwMode="auto">
          <a:xfrm>
            <a:off x="19350177" y="7250338"/>
            <a:ext cx="0" cy="52421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itle 1">
            <a:extLst>
              <a:ext uri="{FF2B5EF4-FFF2-40B4-BE49-F238E27FC236}">
                <a16:creationId xmlns:a16="http://schemas.microsoft.com/office/drawing/2014/main" id="{DFCDA272-320F-CBD5-4ABE-B3E8CF5E6645}"/>
              </a:ext>
            </a:extLst>
          </p:cNvPr>
          <p:cNvSpPr txBox="1">
            <a:spLocks/>
          </p:cNvSpPr>
          <p:nvPr/>
        </p:nvSpPr>
        <p:spPr>
          <a:xfrm>
            <a:off x="19008060" y="11426252"/>
            <a:ext cx="4950950" cy="175898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chemeClr val="tx1"/>
                </a:solidFill>
                <a:latin typeface="Arial" panose="020B0604020202020204"/>
              </a:rPr>
              <a:t>IBM Automation Decision Services</a:t>
            </a:r>
          </a:p>
          <a:p>
            <a:pPr defTabSz="608975"/>
            <a:r>
              <a:rPr lang="en-US" kern="0" dirty="0">
                <a:solidFill>
                  <a:schemeClr val="tx1"/>
                </a:solidFill>
                <a:latin typeface="Arial" panose="020B0604020202020204"/>
              </a:rPr>
              <a:t>or </a:t>
            </a:r>
          </a:p>
          <a:p>
            <a:pPr defTabSz="608975"/>
            <a:r>
              <a:rPr lang="en-US" kern="0" dirty="0">
                <a:solidFill>
                  <a:schemeClr val="tx1"/>
                </a:solidFill>
                <a:latin typeface="Arial" panose="020B0604020202020204"/>
              </a:rPr>
              <a:t>IBM Operational Decision Manager</a:t>
            </a:r>
          </a:p>
        </p:txBody>
      </p:sp>
      <p:sp>
        <p:nvSpPr>
          <p:cNvPr id="2" name="Title 1">
            <a:extLst>
              <a:ext uri="{FF2B5EF4-FFF2-40B4-BE49-F238E27FC236}">
                <a16:creationId xmlns:a16="http://schemas.microsoft.com/office/drawing/2014/main" id="{EBB88E79-84EC-A823-22A5-1E9FF12EE7AA}"/>
              </a:ext>
            </a:extLst>
          </p:cNvPr>
          <p:cNvSpPr txBox="1">
            <a:spLocks/>
          </p:cNvSpPr>
          <p:nvPr/>
        </p:nvSpPr>
        <p:spPr>
          <a:xfrm rot="16200000">
            <a:off x="20020563" y="3857771"/>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REST API (Open API)</a:t>
            </a:r>
          </a:p>
        </p:txBody>
      </p:sp>
      <p:cxnSp>
        <p:nvCxnSpPr>
          <p:cNvPr id="20" name="Straight Connector 19">
            <a:extLst>
              <a:ext uri="{FF2B5EF4-FFF2-40B4-BE49-F238E27FC236}">
                <a16:creationId xmlns:a16="http://schemas.microsoft.com/office/drawing/2014/main" id="{C1F1DBE9-CD24-B19C-C06F-0917B51FD6F8}"/>
              </a:ext>
            </a:extLst>
          </p:cNvPr>
          <p:cNvCxnSpPr>
            <a:cxnSpLocks/>
          </p:cNvCxnSpPr>
          <p:nvPr/>
        </p:nvCxnSpPr>
        <p:spPr bwMode="auto">
          <a:xfrm>
            <a:off x="23526977" y="5254430"/>
            <a:ext cx="681127"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1FAB5CAC-BC16-6BE3-30EA-E6D460BD5189}"/>
              </a:ext>
            </a:extLst>
          </p:cNvPr>
          <p:cNvSpPr/>
          <p:nvPr/>
        </p:nvSpPr>
        <p:spPr bwMode="auto">
          <a:xfrm>
            <a:off x="20233892" y="3436054"/>
            <a:ext cx="773155" cy="152303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8" name="Rectangle 37">
            <a:extLst>
              <a:ext uri="{FF2B5EF4-FFF2-40B4-BE49-F238E27FC236}">
                <a16:creationId xmlns:a16="http://schemas.microsoft.com/office/drawing/2014/main" id="{7FDC212C-D9A0-0F73-F36F-AD3706AB773F}"/>
              </a:ext>
            </a:extLst>
          </p:cNvPr>
          <p:cNvSpPr/>
          <p:nvPr/>
        </p:nvSpPr>
        <p:spPr bwMode="auto">
          <a:xfrm>
            <a:off x="11602720" y="2677711"/>
            <a:ext cx="5953759" cy="4841648"/>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1" name="Title 1">
            <a:extLst>
              <a:ext uri="{FF2B5EF4-FFF2-40B4-BE49-F238E27FC236}">
                <a16:creationId xmlns:a16="http://schemas.microsoft.com/office/drawing/2014/main" id="{7AEA948D-7FDD-6C3B-978E-615DB5ECB30B}"/>
              </a:ext>
            </a:extLst>
          </p:cNvPr>
          <p:cNvSpPr txBox="1">
            <a:spLocks/>
          </p:cNvSpPr>
          <p:nvPr/>
        </p:nvSpPr>
        <p:spPr>
          <a:xfrm>
            <a:off x="15813629" y="2949841"/>
            <a:ext cx="1614856" cy="65004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Tool Descriptors</a:t>
            </a:r>
          </a:p>
        </p:txBody>
      </p:sp>
      <p:sp>
        <p:nvSpPr>
          <p:cNvPr id="42" name="Rectangle 41">
            <a:extLst>
              <a:ext uri="{FF2B5EF4-FFF2-40B4-BE49-F238E27FC236}">
                <a16:creationId xmlns:a16="http://schemas.microsoft.com/office/drawing/2014/main" id="{FF512D0C-8B08-9665-DCC4-424DAD9E5E45}"/>
              </a:ext>
            </a:extLst>
          </p:cNvPr>
          <p:cNvSpPr/>
          <p:nvPr/>
        </p:nvSpPr>
        <p:spPr bwMode="auto">
          <a:xfrm>
            <a:off x="15898005" y="2814759"/>
            <a:ext cx="1530480" cy="1133910"/>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3" name="Rectangle 42">
            <a:extLst>
              <a:ext uri="{FF2B5EF4-FFF2-40B4-BE49-F238E27FC236}">
                <a16:creationId xmlns:a16="http://schemas.microsoft.com/office/drawing/2014/main" id="{FB2A7027-FE42-13AF-CCB1-6BCDC7A5A96D}"/>
              </a:ext>
            </a:extLst>
          </p:cNvPr>
          <p:cNvSpPr/>
          <p:nvPr/>
        </p:nvSpPr>
        <p:spPr bwMode="auto">
          <a:xfrm>
            <a:off x="11856946" y="5511025"/>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4" name="Rectangle 43">
            <a:extLst>
              <a:ext uri="{FF2B5EF4-FFF2-40B4-BE49-F238E27FC236}">
                <a16:creationId xmlns:a16="http://schemas.microsoft.com/office/drawing/2014/main" id="{CE884FBF-2B63-A3A5-6B2C-4A96A4A8F120}"/>
              </a:ext>
            </a:extLst>
          </p:cNvPr>
          <p:cNvSpPr/>
          <p:nvPr/>
        </p:nvSpPr>
        <p:spPr bwMode="auto">
          <a:xfrm>
            <a:off x="12517119" y="10658803"/>
            <a:ext cx="3881121" cy="2578871"/>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5" name="Title 1">
            <a:extLst>
              <a:ext uri="{FF2B5EF4-FFF2-40B4-BE49-F238E27FC236}">
                <a16:creationId xmlns:a16="http://schemas.microsoft.com/office/drawing/2014/main" id="{BE8792A6-20AC-1652-D349-1FE7FA7EDFD3}"/>
              </a:ext>
            </a:extLst>
          </p:cNvPr>
          <p:cNvSpPr txBox="1">
            <a:spLocks/>
          </p:cNvSpPr>
          <p:nvPr/>
        </p:nvSpPr>
        <p:spPr>
          <a:xfrm>
            <a:off x="12873983" y="10842534"/>
            <a:ext cx="3219445"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Large Language Model</a:t>
            </a:r>
          </a:p>
        </p:txBody>
      </p:sp>
      <p:pic>
        <p:nvPicPr>
          <p:cNvPr id="1026" name="Picture 2" descr="Top 5 Large Language Models | 2023 - PyCodeMates">
            <a:extLst>
              <a:ext uri="{FF2B5EF4-FFF2-40B4-BE49-F238E27FC236}">
                <a16:creationId xmlns:a16="http://schemas.microsoft.com/office/drawing/2014/main" id="{C45379A9-FC8A-5164-D5AF-7E446E1453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78612" y="11755247"/>
            <a:ext cx="1094935" cy="6152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CAF779A-98E4-94D5-6BAF-0D475D154F55}"/>
              </a:ext>
            </a:extLst>
          </p:cNvPr>
          <p:cNvPicPr>
            <a:picLocks noChangeAspect="1"/>
          </p:cNvPicPr>
          <p:nvPr/>
        </p:nvPicPr>
        <p:blipFill>
          <a:blip r:embed="rId10"/>
          <a:stretch>
            <a:fillRect/>
          </a:stretch>
        </p:blipFill>
        <p:spPr>
          <a:xfrm>
            <a:off x="14574285" y="11831480"/>
            <a:ext cx="1323720" cy="435601"/>
          </a:xfrm>
          <a:prstGeom prst="rect">
            <a:avLst/>
          </a:prstGeom>
        </p:spPr>
      </p:pic>
      <p:pic>
        <p:nvPicPr>
          <p:cNvPr id="48" name="Picture 47">
            <a:extLst>
              <a:ext uri="{FF2B5EF4-FFF2-40B4-BE49-F238E27FC236}">
                <a16:creationId xmlns:a16="http://schemas.microsoft.com/office/drawing/2014/main" id="{5B434AF8-AECB-DFCE-6B3B-F10D194629BF}"/>
              </a:ext>
            </a:extLst>
          </p:cNvPr>
          <p:cNvPicPr>
            <a:picLocks noChangeAspect="1"/>
          </p:cNvPicPr>
          <p:nvPr/>
        </p:nvPicPr>
        <p:blipFill>
          <a:blip r:embed="rId11"/>
          <a:stretch>
            <a:fillRect/>
          </a:stretch>
        </p:blipFill>
        <p:spPr>
          <a:xfrm>
            <a:off x="13800159" y="12515183"/>
            <a:ext cx="1589373" cy="553717"/>
          </a:xfrm>
          <a:prstGeom prst="rect">
            <a:avLst/>
          </a:prstGeom>
        </p:spPr>
      </p:pic>
      <p:sp>
        <p:nvSpPr>
          <p:cNvPr id="49" name="Rectangle 48">
            <a:extLst>
              <a:ext uri="{FF2B5EF4-FFF2-40B4-BE49-F238E27FC236}">
                <a16:creationId xmlns:a16="http://schemas.microsoft.com/office/drawing/2014/main" id="{97926092-3F9A-8CB0-813D-2B671555B798}"/>
              </a:ext>
            </a:extLst>
          </p:cNvPr>
          <p:cNvSpPr/>
          <p:nvPr/>
        </p:nvSpPr>
        <p:spPr bwMode="auto">
          <a:xfrm rot="5400000">
            <a:off x="14097126" y="8656747"/>
            <a:ext cx="773155" cy="3219446"/>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0" name="Title 1">
            <a:extLst>
              <a:ext uri="{FF2B5EF4-FFF2-40B4-BE49-F238E27FC236}">
                <a16:creationId xmlns:a16="http://schemas.microsoft.com/office/drawing/2014/main" id="{765918E6-4FF0-A001-AA10-9FB1DF6CEE5B}"/>
              </a:ext>
            </a:extLst>
          </p:cNvPr>
          <p:cNvSpPr txBox="1">
            <a:spLocks/>
          </p:cNvSpPr>
          <p:nvPr/>
        </p:nvSpPr>
        <p:spPr>
          <a:xfrm>
            <a:off x="13865513" y="9975321"/>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watsonx API (or other)</a:t>
            </a:r>
          </a:p>
        </p:txBody>
      </p:sp>
      <p:sp>
        <p:nvSpPr>
          <p:cNvPr id="51" name="Rectangle 50">
            <a:extLst>
              <a:ext uri="{FF2B5EF4-FFF2-40B4-BE49-F238E27FC236}">
                <a16:creationId xmlns:a16="http://schemas.microsoft.com/office/drawing/2014/main" id="{06715E17-6ABB-EFCF-1D40-63B755260487}"/>
              </a:ext>
            </a:extLst>
          </p:cNvPr>
          <p:cNvSpPr/>
          <p:nvPr/>
        </p:nvSpPr>
        <p:spPr bwMode="auto">
          <a:xfrm>
            <a:off x="8308306" y="8578492"/>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53" name="Elbow Connector 52">
            <a:extLst>
              <a:ext uri="{FF2B5EF4-FFF2-40B4-BE49-F238E27FC236}">
                <a16:creationId xmlns:a16="http://schemas.microsoft.com/office/drawing/2014/main" id="{9395559B-77CD-7354-A6A0-BFFE8859132B}"/>
              </a:ext>
            </a:extLst>
          </p:cNvPr>
          <p:cNvCxnSpPr>
            <a:cxnSpLocks/>
            <a:stCxn id="51" idx="3"/>
            <a:endCxn id="43" idx="1"/>
          </p:cNvCxnSpPr>
          <p:nvPr/>
        </p:nvCxnSpPr>
        <p:spPr bwMode="auto">
          <a:xfrm flipV="1">
            <a:off x="9015861" y="5661273"/>
            <a:ext cx="2841085" cy="3067467"/>
          </a:xfrm>
          <a:prstGeom prst="bentConnector3">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7" name="Elbow Connector 56">
            <a:extLst>
              <a:ext uri="{FF2B5EF4-FFF2-40B4-BE49-F238E27FC236}">
                <a16:creationId xmlns:a16="http://schemas.microsoft.com/office/drawing/2014/main" id="{78E7F51D-8FDC-1C03-78DA-A5DD0E2C4483}"/>
              </a:ext>
            </a:extLst>
          </p:cNvPr>
          <p:cNvCxnSpPr>
            <a:cxnSpLocks/>
            <a:stCxn id="43" idx="2"/>
          </p:cNvCxnSpPr>
          <p:nvPr/>
        </p:nvCxnSpPr>
        <p:spPr bwMode="auto">
          <a:xfrm rot="16200000" flipH="1">
            <a:off x="10775959" y="7246286"/>
            <a:ext cx="4062616" cy="1193086"/>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7DEAC34D-55A7-7CE8-06C4-AFF1ACFE4175}"/>
              </a:ext>
            </a:extLst>
          </p:cNvPr>
          <p:cNvSpPr/>
          <p:nvPr/>
        </p:nvSpPr>
        <p:spPr bwMode="auto">
          <a:xfrm>
            <a:off x="12841875" y="5516550"/>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2" name="Rectangle 61">
            <a:extLst>
              <a:ext uri="{FF2B5EF4-FFF2-40B4-BE49-F238E27FC236}">
                <a16:creationId xmlns:a16="http://schemas.microsoft.com/office/drawing/2014/main" id="{E8F783E9-FF60-83C9-66C2-D523C45A1C9A}"/>
              </a:ext>
            </a:extLst>
          </p:cNvPr>
          <p:cNvSpPr/>
          <p:nvPr/>
        </p:nvSpPr>
        <p:spPr bwMode="auto">
          <a:xfrm>
            <a:off x="14503780" y="5519853"/>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63" name="Elbow Connector 62">
            <a:extLst>
              <a:ext uri="{FF2B5EF4-FFF2-40B4-BE49-F238E27FC236}">
                <a16:creationId xmlns:a16="http://schemas.microsoft.com/office/drawing/2014/main" id="{76EE4573-F1C9-FE6B-186C-54990D8DE113}"/>
              </a:ext>
            </a:extLst>
          </p:cNvPr>
          <p:cNvCxnSpPr>
            <a:cxnSpLocks/>
            <a:stCxn id="3" idx="0"/>
            <a:endCxn id="37" idx="1"/>
          </p:cNvCxnSpPr>
          <p:nvPr/>
        </p:nvCxnSpPr>
        <p:spPr bwMode="auto">
          <a:xfrm rot="5400000" flipH="1" flipV="1">
            <a:off x="16470827" y="1759638"/>
            <a:ext cx="1325130" cy="6201000"/>
          </a:xfrm>
          <a:prstGeom prst="bentConnector2">
            <a:avLst/>
          </a:prstGeom>
          <a:ln w="12700">
            <a:solidFill>
              <a:schemeClr val="tx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027" name="Elbow Connector 1026">
            <a:extLst>
              <a:ext uri="{FF2B5EF4-FFF2-40B4-BE49-F238E27FC236}">
                <a16:creationId xmlns:a16="http://schemas.microsoft.com/office/drawing/2014/main" id="{98EBD780-BC56-C1B3-6C82-A5F7E671BD06}"/>
              </a:ext>
            </a:extLst>
          </p:cNvPr>
          <p:cNvCxnSpPr>
            <a:cxnSpLocks/>
            <a:stCxn id="62" idx="2"/>
          </p:cNvCxnSpPr>
          <p:nvPr/>
        </p:nvCxnSpPr>
        <p:spPr bwMode="auto">
          <a:xfrm rot="16200000" flipH="1">
            <a:off x="13106762" y="7571145"/>
            <a:ext cx="4059545" cy="557952"/>
          </a:xfrm>
          <a:prstGeom prst="bentConnector3">
            <a:avLst>
              <a:gd name="adj1" fmla="val 34683"/>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33" name="Rectangle 1032">
            <a:extLst>
              <a:ext uri="{FF2B5EF4-FFF2-40B4-BE49-F238E27FC236}">
                <a16:creationId xmlns:a16="http://schemas.microsoft.com/office/drawing/2014/main" id="{C79E8F01-E4DC-5924-3131-FCF84745BFA4}"/>
              </a:ext>
            </a:extLst>
          </p:cNvPr>
          <p:cNvSpPr/>
          <p:nvPr/>
        </p:nvSpPr>
        <p:spPr bwMode="auto">
          <a:xfrm>
            <a:off x="8314126" y="9446328"/>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4" name="Rectangle 1033">
            <a:extLst>
              <a:ext uri="{FF2B5EF4-FFF2-40B4-BE49-F238E27FC236}">
                <a16:creationId xmlns:a16="http://schemas.microsoft.com/office/drawing/2014/main" id="{59820DF0-6E83-7626-3127-95FC2DC92513}"/>
              </a:ext>
            </a:extLst>
          </p:cNvPr>
          <p:cNvSpPr/>
          <p:nvPr/>
        </p:nvSpPr>
        <p:spPr bwMode="auto">
          <a:xfrm>
            <a:off x="15487128" y="5525372"/>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5" name="Elbow Connector 1044">
            <a:extLst>
              <a:ext uri="{FF2B5EF4-FFF2-40B4-BE49-F238E27FC236}">
                <a16:creationId xmlns:a16="http://schemas.microsoft.com/office/drawing/2014/main" id="{E60E3FF3-9F75-BC71-9CEC-DCD2EFFEA29D}"/>
              </a:ext>
            </a:extLst>
          </p:cNvPr>
          <p:cNvCxnSpPr>
            <a:cxnSpLocks/>
            <a:stCxn id="1071" idx="2"/>
            <a:endCxn id="1046" idx="3"/>
          </p:cNvCxnSpPr>
          <p:nvPr/>
        </p:nvCxnSpPr>
        <p:spPr bwMode="auto">
          <a:xfrm rot="5400000">
            <a:off x="12289635" y="4662006"/>
            <a:ext cx="3488749" cy="5821104"/>
          </a:xfrm>
          <a:prstGeom prst="bentConnector2">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46" name="Rectangle 1045">
            <a:extLst>
              <a:ext uri="{FF2B5EF4-FFF2-40B4-BE49-F238E27FC236}">
                <a16:creationId xmlns:a16="http://schemas.microsoft.com/office/drawing/2014/main" id="{FF692F65-D89A-9289-ADBB-42F7EB311517}"/>
              </a:ext>
            </a:extLst>
          </p:cNvPr>
          <p:cNvSpPr/>
          <p:nvPr/>
        </p:nvSpPr>
        <p:spPr bwMode="auto">
          <a:xfrm>
            <a:off x="11055541" y="9279869"/>
            <a:ext cx="67916" cy="74128"/>
          </a:xfrm>
          <a:prstGeom prst="rect">
            <a:avLst/>
          </a:prstGeom>
          <a:solidFill>
            <a:schemeClr val="tx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8" name="Elbow Connector 1047">
            <a:extLst>
              <a:ext uri="{FF2B5EF4-FFF2-40B4-BE49-F238E27FC236}">
                <a16:creationId xmlns:a16="http://schemas.microsoft.com/office/drawing/2014/main" id="{A62CCF0D-871F-1470-62BE-3F848A517B0E}"/>
              </a:ext>
            </a:extLst>
          </p:cNvPr>
          <p:cNvCxnSpPr>
            <a:cxnSpLocks/>
            <a:stCxn id="1046" idx="1"/>
            <a:endCxn id="1033" idx="3"/>
          </p:cNvCxnSpPr>
          <p:nvPr/>
        </p:nvCxnSpPr>
        <p:spPr bwMode="auto">
          <a:xfrm rot="10800000" flipV="1">
            <a:off x="9021681" y="9316932"/>
            <a:ext cx="2033860" cy="279643"/>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59" name="Title 1">
            <a:extLst>
              <a:ext uri="{FF2B5EF4-FFF2-40B4-BE49-F238E27FC236}">
                <a16:creationId xmlns:a16="http://schemas.microsoft.com/office/drawing/2014/main" id="{845A67A5-19AE-B29B-B369-0275DD21C809}"/>
              </a:ext>
            </a:extLst>
          </p:cNvPr>
          <p:cNvSpPr txBox="1">
            <a:spLocks/>
          </p:cNvSpPr>
          <p:nvPr/>
        </p:nvSpPr>
        <p:spPr>
          <a:xfrm>
            <a:off x="10378178" y="6404548"/>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Ask the question</a:t>
            </a:r>
          </a:p>
        </p:txBody>
      </p:sp>
      <p:sp>
        <p:nvSpPr>
          <p:cNvPr id="1060" name="Title 1">
            <a:extLst>
              <a:ext uri="{FF2B5EF4-FFF2-40B4-BE49-F238E27FC236}">
                <a16:creationId xmlns:a16="http://schemas.microsoft.com/office/drawing/2014/main" id="{1C4F9687-D02F-AFF1-551D-FE65192F56F0}"/>
              </a:ext>
            </a:extLst>
          </p:cNvPr>
          <p:cNvSpPr txBox="1">
            <a:spLocks/>
          </p:cNvSpPr>
          <p:nvPr/>
        </p:nvSpPr>
        <p:spPr>
          <a:xfrm>
            <a:off x="12118988" y="7886744"/>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Please answer considering these tools</a:t>
            </a:r>
          </a:p>
        </p:txBody>
      </p:sp>
      <p:cxnSp>
        <p:nvCxnSpPr>
          <p:cNvPr id="1061" name="Elbow Connector 1060">
            <a:extLst>
              <a:ext uri="{FF2B5EF4-FFF2-40B4-BE49-F238E27FC236}">
                <a16:creationId xmlns:a16="http://schemas.microsoft.com/office/drawing/2014/main" id="{71471CD4-E0E6-746F-6A2D-CBFCC22FF3A9}"/>
              </a:ext>
            </a:extLst>
          </p:cNvPr>
          <p:cNvCxnSpPr>
            <a:cxnSpLocks/>
            <a:endCxn id="61" idx="2"/>
          </p:cNvCxnSpPr>
          <p:nvPr/>
        </p:nvCxnSpPr>
        <p:spPr bwMode="auto">
          <a:xfrm rot="16200000" flipV="1">
            <a:off x="11461626" y="7551074"/>
            <a:ext cx="4057091" cy="589035"/>
          </a:xfrm>
          <a:prstGeom prst="bentConnector3">
            <a:avLst>
              <a:gd name="adj1" fmla="val 64425"/>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0" name="Title 1">
            <a:extLst>
              <a:ext uri="{FF2B5EF4-FFF2-40B4-BE49-F238E27FC236}">
                <a16:creationId xmlns:a16="http://schemas.microsoft.com/office/drawing/2014/main" id="{3208CA4F-194A-98EA-9DBC-B7C697C11823}"/>
              </a:ext>
            </a:extLst>
          </p:cNvPr>
          <p:cNvSpPr txBox="1">
            <a:spLocks/>
          </p:cNvSpPr>
          <p:nvPr/>
        </p:nvSpPr>
        <p:spPr>
          <a:xfrm>
            <a:off x="13125297" y="6215536"/>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Invoke this tool with these </a:t>
            </a:r>
            <a:r>
              <a:rPr lang="en-US" sz="1400" kern="0" dirty="0" err="1">
                <a:solidFill>
                  <a:schemeClr val="tx1"/>
                </a:solidFill>
                <a:latin typeface="Arial" panose="020B0604020202020204"/>
              </a:rPr>
              <a:t>args</a:t>
            </a:r>
            <a:endParaRPr lang="en-US" sz="1400" kern="0" dirty="0">
              <a:solidFill>
                <a:schemeClr val="tx1"/>
              </a:solidFill>
              <a:latin typeface="Arial" panose="020B0604020202020204"/>
            </a:endParaRPr>
          </a:p>
        </p:txBody>
      </p:sp>
      <p:sp>
        <p:nvSpPr>
          <p:cNvPr id="1071" name="Rectangle 1070">
            <a:extLst>
              <a:ext uri="{FF2B5EF4-FFF2-40B4-BE49-F238E27FC236}">
                <a16:creationId xmlns:a16="http://schemas.microsoft.com/office/drawing/2014/main" id="{B5ABE97A-9B44-E3B9-A1FD-50B9A445F7DD}"/>
              </a:ext>
            </a:extLst>
          </p:cNvPr>
          <p:cNvSpPr/>
          <p:nvPr/>
        </p:nvSpPr>
        <p:spPr bwMode="auto">
          <a:xfrm>
            <a:off x="16590783" y="5527688"/>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73" name="Title 1">
            <a:extLst>
              <a:ext uri="{FF2B5EF4-FFF2-40B4-BE49-F238E27FC236}">
                <a16:creationId xmlns:a16="http://schemas.microsoft.com/office/drawing/2014/main" id="{6400DD2B-83CD-BE66-B6DC-F278DD1EC838}"/>
              </a:ext>
            </a:extLst>
          </p:cNvPr>
          <p:cNvSpPr txBox="1">
            <a:spLocks/>
          </p:cNvSpPr>
          <p:nvPr/>
        </p:nvSpPr>
        <p:spPr>
          <a:xfrm>
            <a:off x="14481014" y="7722009"/>
            <a:ext cx="952936"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This is the tool answer, please respond in NL</a:t>
            </a:r>
          </a:p>
        </p:txBody>
      </p:sp>
      <p:cxnSp>
        <p:nvCxnSpPr>
          <p:cNvPr id="1074" name="Elbow Connector 1073">
            <a:extLst>
              <a:ext uri="{FF2B5EF4-FFF2-40B4-BE49-F238E27FC236}">
                <a16:creationId xmlns:a16="http://schemas.microsoft.com/office/drawing/2014/main" id="{117D43AE-3679-62F2-8BAB-8A62353D3FD8}"/>
              </a:ext>
            </a:extLst>
          </p:cNvPr>
          <p:cNvCxnSpPr>
            <a:cxnSpLocks/>
            <a:endCxn id="1034" idx="2"/>
          </p:cNvCxnSpPr>
          <p:nvPr/>
        </p:nvCxnSpPr>
        <p:spPr bwMode="auto">
          <a:xfrm rot="5400000" flipH="1" flipV="1">
            <a:off x="13813893" y="7852880"/>
            <a:ext cx="4054024" cy="1"/>
          </a:xfrm>
          <a:prstGeom prst="bent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8" name="Title 1">
            <a:extLst>
              <a:ext uri="{FF2B5EF4-FFF2-40B4-BE49-F238E27FC236}">
                <a16:creationId xmlns:a16="http://schemas.microsoft.com/office/drawing/2014/main" id="{940E3F1A-4DDC-35A9-B3B2-91E39123FEF2}"/>
              </a:ext>
            </a:extLst>
          </p:cNvPr>
          <p:cNvSpPr txBox="1">
            <a:spLocks/>
          </p:cNvSpPr>
          <p:nvPr/>
        </p:nvSpPr>
        <p:spPr>
          <a:xfrm>
            <a:off x="15810219" y="6230556"/>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sp>
        <p:nvSpPr>
          <p:cNvPr id="1079" name="Title 1">
            <a:extLst>
              <a:ext uri="{FF2B5EF4-FFF2-40B4-BE49-F238E27FC236}">
                <a16:creationId xmlns:a16="http://schemas.microsoft.com/office/drawing/2014/main" id="{227E4601-577F-5B5C-9700-316F70260F6B}"/>
              </a:ext>
            </a:extLst>
          </p:cNvPr>
          <p:cNvSpPr txBox="1">
            <a:spLocks/>
          </p:cNvSpPr>
          <p:nvPr/>
        </p:nvSpPr>
        <p:spPr>
          <a:xfrm>
            <a:off x="10094404" y="9447032"/>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cxnSp>
        <p:nvCxnSpPr>
          <p:cNvPr id="1087" name="Straight Arrow Connector 1086">
            <a:extLst>
              <a:ext uri="{FF2B5EF4-FFF2-40B4-BE49-F238E27FC236}">
                <a16:creationId xmlns:a16="http://schemas.microsoft.com/office/drawing/2014/main" id="{4DA0D605-8902-A42B-2722-C690D4373B2F}"/>
              </a:ext>
            </a:extLst>
          </p:cNvPr>
          <p:cNvCxnSpPr>
            <a:stCxn id="43" idx="3"/>
            <a:endCxn id="61" idx="1"/>
          </p:cNvCxnSpPr>
          <p:nvPr/>
        </p:nvCxnSpPr>
        <p:spPr bwMode="auto">
          <a:xfrm>
            <a:off x="12564501" y="5661273"/>
            <a:ext cx="277374" cy="5525"/>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8" name="Straight Arrow Connector 1087">
            <a:extLst>
              <a:ext uri="{FF2B5EF4-FFF2-40B4-BE49-F238E27FC236}">
                <a16:creationId xmlns:a16="http://schemas.microsoft.com/office/drawing/2014/main" id="{E7322C76-3CE8-CC27-BD39-538340B63149}"/>
              </a:ext>
            </a:extLst>
          </p:cNvPr>
          <p:cNvCxnSpPr>
            <a:cxnSpLocks/>
            <a:stCxn id="61" idx="3"/>
            <a:endCxn id="3" idx="1"/>
          </p:cNvCxnSpPr>
          <p:nvPr/>
        </p:nvCxnSpPr>
        <p:spPr bwMode="auto">
          <a:xfrm>
            <a:off x="13549430" y="5666798"/>
            <a:ext cx="268404" cy="6153"/>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1" name="Straight Arrow Connector 1090">
            <a:extLst>
              <a:ext uri="{FF2B5EF4-FFF2-40B4-BE49-F238E27FC236}">
                <a16:creationId xmlns:a16="http://schemas.microsoft.com/office/drawing/2014/main" id="{F2965889-2CE2-035C-4DA9-933EE843EF5C}"/>
              </a:ext>
            </a:extLst>
          </p:cNvPr>
          <p:cNvCxnSpPr>
            <a:cxnSpLocks/>
            <a:stCxn id="62" idx="3"/>
            <a:endCxn id="1034" idx="1"/>
          </p:cNvCxnSpPr>
          <p:nvPr/>
        </p:nvCxnSpPr>
        <p:spPr bwMode="auto">
          <a:xfrm>
            <a:off x="15211335" y="5670101"/>
            <a:ext cx="275793" cy="5519"/>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4" name="Straight Arrow Connector 1093">
            <a:extLst>
              <a:ext uri="{FF2B5EF4-FFF2-40B4-BE49-F238E27FC236}">
                <a16:creationId xmlns:a16="http://schemas.microsoft.com/office/drawing/2014/main" id="{539545A7-84F7-2372-D1BD-C99E28202E97}"/>
              </a:ext>
            </a:extLst>
          </p:cNvPr>
          <p:cNvCxnSpPr>
            <a:cxnSpLocks/>
            <a:stCxn id="1034" idx="3"/>
            <a:endCxn id="1071" idx="1"/>
          </p:cNvCxnSpPr>
          <p:nvPr/>
        </p:nvCxnSpPr>
        <p:spPr bwMode="auto">
          <a:xfrm>
            <a:off x="16194683" y="5675620"/>
            <a:ext cx="396100" cy="2316"/>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7" name="Elbow Connector 1096">
            <a:extLst>
              <a:ext uri="{FF2B5EF4-FFF2-40B4-BE49-F238E27FC236}">
                <a16:creationId xmlns:a16="http://schemas.microsoft.com/office/drawing/2014/main" id="{6CFA8D9D-3FD5-F2A7-7C8C-42B59ECD21DB}"/>
              </a:ext>
            </a:extLst>
          </p:cNvPr>
          <p:cNvCxnSpPr>
            <a:cxnSpLocks/>
            <a:stCxn id="13" idx="0"/>
            <a:endCxn id="42" idx="2"/>
          </p:cNvCxnSpPr>
          <p:nvPr/>
        </p:nvCxnSpPr>
        <p:spPr bwMode="auto">
          <a:xfrm rot="16200000" flipV="1">
            <a:off x="18006055" y="2605860"/>
            <a:ext cx="2383765" cy="5069384"/>
          </a:xfrm>
          <a:prstGeom prst="bentConnector3">
            <a:avLst>
              <a:gd name="adj1" fmla="val 41009"/>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02" name="Title 1">
            <a:extLst>
              <a:ext uri="{FF2B5EF4-FFF2-40B4-BE49-F238E27FC236}">
                <a16:creationId xmlns:a16="http://schemas.microsoft.com/office/drawing/2014/main" id="{E709ECFA-2F7D-7957-B280-E03D553F9970}"/>
              </a:ext>
            </a:extLst>
          </p:cNvPr>
          <p:cNvSpPr txBox="1">
            <a:spLocks/>
          </p:cNvSpPr>
          <p:nvPr/>
        </p:nvSpPr>
        <p:spPr>
          <a:xfrm>
            <a:off x="17809950" y="4943104"/>
            <a:ext cx="1580495"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List of Decision Services</a:t>
            </a:r>
          </a:p>
        </p:txBody>
      </p:sp>
      <p:sp>
        <p:nvSpPr>
          <p:cNvPr id="1106" name="Title 1">
            <a:extLst>
              <a:ext uri="{FF2B5EF4-FFF2-40B4-BE49-F238E27FC236}">
                <a16:creationId xmlns:a16="http://schemas.microsoft.com/office/drawing/2014/main" id="{700B6A53-90EA-40E2-7775-0E24A32A6BEF}"/>
              </a:ext>
            </a:extLst>
          </p:cNvPr>
          <p:cNvSpPr txBox="1">
            <a:spLocks/>
          </p:cNvSpPr>
          <p:nvPr/>
        </p:nvSpPr>
        <p:spPr>
          <a:xfrm>
            <a:off x="11698836" y="5143640"/>
            <a:ext cx="1201187" cy="59874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Chain</a:t>
            </a:r>
          </a:p>
        </p:txBody>
      </p:sp>
      <p:sp>
        <p:nvSpPr>
          <p:cNvPr id="1107" name="Rectangle 1106">
            <a:extLst>
              <a:ext uri="{FF2B5EF4-FFF2-40B4-BE49-F238E27FC236}">
                <a16:creationId xmlns:a16="http://schemas.microsoft.com/office/drawing/2014/main" id="{DE755EBB-2ECF-B7AC-2B00-BEAB7304317C}"/>
              </a:ext>
            </a:extLst>
          </p:cNvPr>
          <p:cNvSpPr/>
          <p:nvPr/>
        </p:nvSpPr>
        <p:spPr bwMode="auto">
          <a:xfrm>
            <a:off x="11229128" y="5036269"/>
            <a:ext cx="379621" cy="131897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Rectangle 2">
            <a:extLst>
              <a:ext uri="{FF2B5EF4-FFF2-40B4-BE49-F238E27FC236}">
                <a16:creationId xmlns:a16="http://schemas.microsoft.com/office/drawing/2014/main" id="{6E97ACA3-176E-62E2-098C-5E0F93F65135}"/>
              </a:ext>
            </a:extLst>
          </p:cNvPr>
          <p:cNvSpPr/>
          <p:nvPr/>
        </p:nvSpPr>
        <p:spPr bwMode="auto">
          <a:xfrm>
            <a:off x="13817834" y="5522703"/>
            <a:ext cx="430116"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21" name="Straight Arrow Connector 20">
            <a:extLst>
              <a:ext uri="{FF2B5EF4-FFF2-40B4-BE49-F238E27FC236}">
                <a16:creationId xmlns:a16="http://schemas.microsoft.com/office/drawing/2014/main" id="{4007D990-B3B1-D1EF-5E4F-23ECD04B2643}"/>
              </a:ext>
            </a:extLst>
          </p:cNvPr>
          <p:cNvCxnSpPr>
            <a:cxnSpLocks/>
            <a:stCxn id="3" idx="3"/>
            <a:endCxn id="62" idx="1"/>
          </p:cNvCxnSpPr>
          <p:nvPr/>
        </p:nvCxnSpPr>
        <p:spPr bwMode="auto">
          <a:xfrm flipV="1">
            <a:off x="14247950" y="5670101"/>
            <a:ext cx="255830" cy="285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4673BC6F-7369-F2DB-4658-E0A6D480DD82}"/>
              </a:ext>
            </a:extLst>
          </p:cNvPr>
          <p:cNvCxnSpPr>
            <a:cxnSpLocks/>
            <a:stCxn id="43" idx="0"/>
          </p:cNvCxnSpPr>
          <p:nvPr/>
        </p:nvCxnSpPr>
        <p:spPr bwMode="auto">
          <a:xfrm rot="5400000" flipH="1" flipV="1">
            <a:off x="13251558" y="2854019"/>
            <a:ext cx="1616172" cy="3697841"/>
          </a:xfrm>
          <a:prstGeom prst="bentConnector2">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0" name="Title 1">
            <a:extLst>
              <a:ext uri="{FF2B5EF4-FFF2-40B4-BE49-F238E27FC236}">
                <a16:creationId xmlns:a16="http://schemas.microsoft.com/office/drawing/2014/main" id="{4CB93A5B-8E4E-5BA4-5AE8-599DB505A486}"/>
              </a:ext>
            </a:extLst>
          </p:cNvPr>
          <p:cNvSpPr txBox="1">
            <a:spLocks/>
          </p:cNvSpPr>
          <p:nvPr/>
        </p:nvSpPr>
        <p:spPr>
          <a:xfrm>
            <a:off x="11618364" y="2951014"/>
            <a:ext cx="2319903"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LangChain Application</a:t>
            </a:r>
          </a:p>
        </p:txBody>
      </p:sp>
      <p:pic>
        <p:nvPicPr>
          <p:cNvPr id="19" name="Picture 18">
            <a:extLst>
              <a:ext uri="{FF2B5EF4-FFF2-40B4-BE49-F238E27FC236}">
                <a16:creationId xmlns:a16="http://schemas.microsoft.com/office/drawing/2014/main" id="{12C06860-9647-728F-CE85-4B54610A851C}"/>
              </a:ext>
            </a:extLst>
          </p:cNvPr>
          <p:cNvPicPr>
            <a:picLocks noChangeAspect="1"/>
          </p:cNvPicPr>
          <p:nvPr/>
        </p:nvPicPr>
        <p:blipFill>
          <a:blip r:embed="rId12"/>
          <a:stretch>
            <a:fillRect/>
          </a:stretch>
        </p:blipFill>
        <p:spPr>
          <a:xfrm>
            <a:off x="3319592" y="2745352"/>
            <a:ext cx="5676900" cy="10058400"/>
          </a:xfrm>
          <a:prstGeom prst="rect">
            <a:avLst/>
          </a:prstGeom>
        </p:spPr>
      </p:pic>
      <p:sp>
        <p:nvSpPr>
          <p:cNvPr id="31" name="Rectangular Callout 30">
            <a:extLst>
              <a:ext uri="{FF2B5EF4-FFF2-40B4-BE49-F238E27FC236}">
                <a16:creationId xmlns:a16="http://schemas.microsoft.com/office/drawing/2014/main" id="{1E8A279A-50FC-605A-3BA6-10212A963406}"/>
              </a:ext>
            </a:extLst>
          </p:cNvPr>
          <p:cNvSpPr/>
          <p:nvPr/>
        </p:nvSpPr>
        <p:spPr bwMode="auto">
          <a:xfrm>
            <a:off x="3345478" y="9208843"/>
            <a:ext cx="5530582" cy="990600"/>
          </a:xfrm>
          <a:prstGeom prst="wedgeRectCallout">
            <a:avLst>
              <a:gd name="adj1" fmla="val -73926"/>
              <a:gd name="adj2" fmla="val -7442"/>
            </a:avLst>
          </a:prstGeom>
          <a:noFill/>
          <a:ln w="3810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Footer Placeholder 3">
            <a:extLst>
              <a:ext uri="{FF2B5EF4-FFF2-40B4-BE49-F238E27FC236}">
                <a16:creationId xmlns:a16="http://schemas.microsoft.com/office/drawing/2014/main" id="{ADE10C7E-6D0E-E5F8-905D-404132998E65}"/>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477730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788160" y="2674812"/>
            <a:ext cx="21214080" cy="3107882"/>
          </a:xfrm>
        </p:spPr>
        <p:txBody>
          <a:bodyPr/>
          <a:lstStyle/>
          <a:p>
            <a:pPr algn="ctr"/>
            <a:r>
              <a:rPr lang="en-US" sz="6600" u="none" strike="noStrike" cap="none" spc="0" baseline="0" dirty="0">
                <a:uFillTx/>
                <a:sym typeface="IBM Plex Sans Light"/>
              </a:rPr>
              <a:t>Rule engines nicely complements Large Language Models to ensure answers are compliant to corporate policies and regulations</a:t>
            </a:r>
            <a:endParaRPr lang="en-US" sz="6600" dirty="0"/>
          </a:p>
          <a:p>
            <a:pPr algn="ctr"/>
            <a:endParaRPr lang="en-US" sz="6600" dirty="0"/>
          </a:p>
        </p:txBody>
      </p:sp>
      <p:sp>
        <p:nvSpPr>
          <p:cNvPr id="2" name="Footer Placeholder 3">
            <a:extLst>
              <a:ext uri="{FF2B5EF4-FFF2-40B4-BE49-F238E27FC236}">
                <a16:creationId xmlns:a16="http://schemas.microsoft.com/office/drawing/2014/main" id="{7933F06D-8ACD-C5F5-78CC-F32F287BEFA6}"/>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0854669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084486" y="4930332"/>
            <a:ext cx="23059180" cy="3107882"/>
          </a:xfrm>
        </p:spPr>
        <p:txBody>
          <a:bodyPr/>
          <a:lstStyle/>
          <a:p>
            <a:r>
              <a:rPr lang="en-US" sz="6400" u="none" strike="noStrike" cap="none" spc="0" baseline="0" dirty="0">
                <a:uFillTx/>
                <a:sym typeface="IBM Plex Sans Light"/>
              </a:rPr>
              <a:t>How to make sure Large Language Models generate answers that are compliant to corporate policies?</a:t>
            </a:r>
          </a:p>
          <a:p>
            <a:endParaRPr lang="en-US" sz="4400" dirty="0"/>
          </a:p>
        </p:txBody>
      </p:sp>
      <p:sp>
        <p:nvSpPr>
          <p:cNvPr id="10" name="Footer Placeholder 3">
            <a:extLst>
              <a:ext uri="{FF2B5EF4-FFF2-40B4-BE49-F238E27FC236}">
                <a16:creationId xmlns:a16="http://schemas.microsoft.com/office/drawing/2014/main" id="{3BFABE05-66A9-5860-8289-C6506099B9E6}"/>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7570351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788160" y="2674812"/>
            <a:ext cx="21214080" cy="3107882"/>
          </a:xfrm>
        </p:spPr>
        <p:txBody>
          <a:bodyPr/>
          <a:lstStyle/>
          <a:p>
            <a:pPr algn="ctr"/>
            <a:r>
              <a:rPr lang="en-US" sz="6600" u="none" strike="noStrike" cap="none" spc="0" baseline="0" dirty="0">
                <a:uFillTx/>
                <a:sym typeface="IBM Plex Sans Light"/>
              </a:rPr>
              <a:t>Rule engines nicely complements Large Language Models to ensure answers are compliant to corporate policies and regulations</a:t>
            </a:r>
            <a:endParaRPr lang="en-US" sz="6600" dirty="0"/>
          </a:p>
          <a:p>
            <a:pPr algn="ctr"/>
            <a:endParaRPr lang="en-US" sz="6600" dirty="0"/>
          </a:p>
        </p:txBody>
      </p:sp>
      <p:sp>
        <p:nvSpPr>
          <p:cNvPr id="2" name="Text Placeholder 4">
            <a:extLst>
              <a:ext uri="{FF2B5EF4-FFF2-40B4-BE49-F238E27FC236}">
                <a16:creationId xmlns:a16="http://schemas.microsoft.com/office/drawing/2014/main" id="{29C788A0-3AC2-08F0-B000-37AF0EBE37FB}"/>
              </a:ext>
            </a:extLst>
          </p:cNvPr>
          <p:cNvSpPr txBox="1">
            <a:spLocks/>
          </p:cNvSpPr>
          <p:nvPr/>
        </p:nvSpPr>
        <p:spPr>
          <a:xfrm>
            <a:off x="2336800" y="7378892"/>
            <a:ext cx="20665440" cy="31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6600" kern="0" dirty="0"/>
              <a:t>How answers are generated is transparent, explainable, auditable and compliant</a:t>
            </a:r>
          </a:p>
        </p:txBody>
      </p:sp>
      <p:sp>
        <p:nvSpPr>
          <p:cNvPr id="3" name="Footer Placeholder 3">
            <a:extLst>
              <a:ext uri="{FF2B5EF4-FFF2-40B4-BE49-F238E27FC236}">
                <a16:creationId xmlns:a16="http://schemas.microsoft.com/office/drawing/2014/main" id="{0A52CF28-02AD-DADA-665F-16A8F95B9F63}"/>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8136017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812800" y="2006409"/>
            <a:ext cx="22270720" cy="3107882"/>
          </a:xfrm>
        </p:spPr>
        <p:txBody>
          <a:bodyPr/>
          <a:lstStyle/>
          <a:p>
            <a:pPr algn="ctr"/>
            <a:r>
              <a:rPr lang="en-US" sz="8800" u="none" strike="noStrike" cap="none" spc="0" baseline="0" dirty="0">
                <a:uFillTx/>
                <a:sym typeface="IBM Plex Sans Light"/>
              </a:rPr>
              <a:t>LLMs + Rules to ground generative AI to your corporate policies</a:t>
            </a:r>
            <a:endParaRPr lang="en-US" sz="8800" dirty="0"/>
          </a:p>
          <a:p>
            <a:pPr algn="ctr"/>
            <a:endParaRPr lang="en-US" sz="8800" dirty="0"/>
          </a:p>
        </p:txBody>
      </p:sp>
      <p:pic>
        <p:nvPicPr>
          <p:cNvPr id="3" name="Picture 2" descr="A qr code on a white background&#10;&#10;Description automatically generated">
            <a:extLst>
              <a:ext uri="{FF2B5EF4-FFF2-40B4-BE49-F238E27FC236}">
                <a16:creationId xmlns:a16="http://schemas.microsoft.com/office/drawing/2014/main" id="{C8419504-4D02-C3C2-2B96-CAEA27081B9C}"/>
              </a:ext>
            </a:extLst>
          </p:cNvPr>
          <p:cNvPicPr>
            <a:picLocks noChangeAspect="1"/>
          </p:cNvPicPr>
          <p:nvPr/>
        </p:nvPicPr>
        <p:blipFill>
          <a:blip r:embed="rId3"/>
          <a:stretch>
            <a:fillRect/>
          </a:stretch>
        </p:blipFill>
        <p:spPr>
          <a:xfrm>
            <a:off x="10165080" y="6897562"/>
            <a:ext cx="3042920" cy="4361519"/>
          </a:xfrm>
          <a:prstGeom prst="rect">
            <a:avLst/>
          </a:prstGeom>
        </p:spPr>
      </p:pic>
      <p:sp>
        <p:nvSpPr>
          <p:cNvPr id="4" name="Rectangle 3">
            <a:extLst>
              <a:ext uri="{FF2B5EF4-FFF2-40B4-BE49-F238E27FC236}">
                <a16:creationId xmlns:a16="http://schemas.microsoft.com/office/drawing/2014/main" id="{456017BF-1B61-6406-2390-58FA3F4DCB9F}"/>
              </a:ext>
            </a:extLst>
          </p:cNvPr>
          <p:cNvSpPr/>
          <p:nvPr/>
        </p:nvSpPr>
        <p:spPr bwMode="auto">
          <a:xfrm>
            <a:off x="9814560" y="6501322"/>
            <a:ext cx="3718560" cy="164592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Box 5">
            <a:extLst>
              <a:ext uri="{FF2B5EF4-FFF2-40B4-BE49-F238E27FC236}">
                <a16:creationId xmlns:a16="http://schemas.microsoft.com/office/drawing/2014/main" id="{6C0978D4-7475-9550-0AEA-BB3B146A96CF}"/>
              </a:ext>
            </a:extLst>
          </p:cNvPr>
          <p:cNvSpPr txBox="1"/>
          <p:nvPr/>
        </p:nvSpPr>
        <p:spPr>
          <a:xfrm>
            <a:off x="6097587" y="11581577"/>
            <a:ext cx="12192000"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a:r>
              <a:rPr lang="en-FR" dirty="0">
                <a:hlinkClick r:id="rId4"/>
              </a:rPr>
              <a:t>https://github.com/DecisionsDev/rule-based-llms</a:t>
            </a:r>
            <a:endParaRPr lang="en-FR" dirty="0"/>
          </a:p>
        </p:txBody>
      </p:sp>
      <p:sp>
        <p:nvSpPr>
          <p:cNvPr id="7" name="Footer Placeholder 3">
            <a:extLst>
              <a:ext uri="{FF2B5EF4-FFF2-40B4-BE49-F238E27FC236}">
                <a16:creationId xmlns:a16="http://schemas.microsoft.com/office/drawing/2014/main" id="{30FAC207-8908-1A56-CE6F-C4196F71EE3F}"/>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
        <p:nvSpPr>
          <p:cNvPr id="8" name="TextBox 7">
            <a:extLst>
              <a:ext uri="{FF2B5EF4-FFF2-40B4-BE49-F238E27FC236}">
                <a16:creationId xmlns:a16="http://schemas.microsoft.com/office/drawing/2014/main" id="{26DEB90F-A6DD-A228-CCDA-C3F253427540}"/>
              </a:ext>
            </a:extLst>
          </p:cNvPr>
          <p:cNvSpPr txBox="1"/>
          <p:nvPr/>
        </p:nvSpPr>
        <p:spPr>
          <a:xfrm>
            <a:off x="5852160" y="7328448"/>
            <a:ext cx="12192000" cy="850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FR" sz="4000" dirty="0">
                <a:cs typeface="Arial" panose="020B0604020202020204" pitchFamily="34" charset="0"/>
              </a:rPr>
              <a:t>Check out the demo: LLMs + LangChain + IBM ODM or IBM ADS </a:t>
            </a:r>
          </a:p>
        </p:txBody>
      </p:sp>
    </p:spTree>
    <p:extLst>
      <p:ext uri="{BB962C8B-B14F-4D97-AF65-F5344CB8AC3E}">
        <p14:creationId xmlns:p14="http://schemas.microsoft.com/office/powerpoint/2010/main" val="352183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741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D947D0-0EFD-7606-D2A1-C5A452F3C9CB}"/>
              </a:ext>
            </a:extLst>
          </p:cNvPr>
          <p:cNvPicPr>
            <a:picLocks noChangeAspect="1"/>
          </p:cNvPicPr>
          <p:nvPr/>
        </p:nvPicPr>
        <p:blipFill>
          <a:blip r:embed="rId2"/>
          <a:stretch>
            <a:fillRect/>
          </a:stretch>
        </p:blipFill>
        <p:spPr>
          <a:xfrm>
            <a:off x="-1" y="553261"/>
            <a:ext cx="24387175" cy="11829857"/>
          </a:xfrm>
          <a:prstGeom prst="rect">
            <a:avLst/>
          </a:prstGeom>
        </p:spPr>
      </p:pic>
    </p:spTree>
    <p:extLst>
      <p:ext uri="{BB962C8B-B14F-4D97-AF65-F5344CB8AC3E}">
        <p14:creationId xmlns:p14="http://schemas.microsoft.com/office/powerpoint/2010/main" val="181228371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60CED-4A27-AD4B-BA78-1D5FC023184B}"/>
              </a:ext>
            </a:extLst>
          </p:cNvPr>
          <p:cNvPicPr>
            <a:picLocks noChangeAspect="1"/>
          </p:cNvPicPr>
          <p:nvPr/>
        </p:nvPicPr>
        <p:blipFill>
          <a:blip r:embed="rId2"/>
          <a:stretch>
            <a:fillRect/>
          </a:stretch>
        </p:blipFill>
        <p:spPr>
          <a:xfrm>
            <a:off x="-1" y="527861"/>
            <a:ext cx="24387175" cy="11829857"/>
          </a:xfrm>
          <a:prstGeom prst="rect">
            <a:avLst/>
          </a:prstGeom>
        </p:spPr>
      </p:pic>
    </p:spTree>
    <p:extLst>
      <p:ext uri="{BB962C8B-B14F-4D97-AF65-F5344CB8AC3E}">
        <p14:creationId xmlns:p14="http://schemas.microsoft.com/office/powerpoint/2010/main" val="336778665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CBD6EF5-1D8C-E4EA-B11D-CB031E710380}"/>
              </a:ext>
            </a:extLst>
          </p:cNvPr>
          <p:cNvPicPr>
            <a:picLocks noChangeAspect="1"/>
          </p:cNvPicPr>
          <p:nvPr/>
        </p:nvPicPr>
        <p:blipFill>
          <a:blip r:embed="rId2"/>
          <a:stretch>
            <a:fillRect/>
          </a:stretch>
        </p:blipFill>
        <p:spPr>
          <a:xfrm>
            <a:off x="-1" y="228600"/>
            <a:ext cx="24348301" cy="11811000"/>
          </a:xfrm>
          <a:prstGeom prst="rect">
            <a:avLst/>
          </a:prstGeom>
        </p:spPr>
      </p:pic>
    </p:spTree>
    <p:extLst>
      <p:ext uri="{BB962C8B-B14F-4D97-AF65-F5344CB8AC3E}">
        <p14:creationId xmlns:p14="http://schemas.microsoft.com/office/powerpoint/2010/main" val="9933332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E8838C-0393-9909-B103-829A1896956E}"/>
              </a:ext>
            </a:extLst>
          </p:cNvPr>
          <p:cNvSpPr>
            <a:spLocks noGrp="1"/>
          </p:cNvSpPr>
          <p:nvPr>
            <p:ph type="body" sz="quarter" idx="12"/>
          </p:nvPr>
        </p:nvSpPr>
        <p:spPr>
          <a:xfrm>
            <a:off x="467797" y="337067"/>
            <a:ext cx="23059180" cy="870353"/>
          </a:xfrm>
        </p:spPr>
        <p:txBody>
          <a:bodyPr/>
          <a:lstStyle/>
          <a:p>
            <a:r>
              <a:rPr lang="en-US" sz="6400" u="none" strike="noStrike" cap="none" spc="0" baseline="0" dirty="0">
                <a:uFillTx/>
                <a:sym typeface="IBM Plex Sans Light"/>
              </a:rPr>
              <a:t>What happens with LLMs + RAG only?</a:t>
            </a:r>
          </a:p>
          <a:p>
            <a:endParaRPr lang="en-US" sz="4400" dirty="0"/>
          </a:p>
        </p:txBody>
      </p:sp>
      <p:sp>
        <p:nvSpPr>
          <p:cNvPr id="24" name="Footer Placeholder 3">
            <a:extLst>
              <a:ext uri="{FF2B5EF4-FFF2-40B4-BE49-F238E27FC236}">
                <a16:creationId xmlns:a16="http://schemas.microsoft.com/office/drawing/2014/main" id="{0D6EDEC1-F986-3520-8DC1-50032DD35E77}"/>
              </a:ext>
            </a:extLst>
          </p:cNvPr>
          <p:cNvSpPr>
            <a:spLocks noGrp="1"/>
          </p:cNvSpPr>
          <p:nvPr>
            <p:ph type="ftr" sz="quarter" idx="13"/>
          </p:nvPr>
        </p:nvSpPr>
        <p:spPr>
          <a:xfrm>
            <a:off x="568324" y="12804235"/>
            <a:ext cx="4956176" cy="381000"/>
          </a:xfrm>
        </p:spPr>
        <p:txBody>
          <a:bodyPr vert="horz" lIns="0" tIns="0" rIns="0" bIns="0" rtlCol="0" anchor="b">
            <a:normAutofit/>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a:t>
            </a:r>
            <a:r>
              <a:rPr kumimoji="0" lang="en-US" sz="16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Data&amp;AI</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 2024 IBM Corporation</a:t>
            </a:r>
          </a:p>
        </p:txBody>
      </p:sp>
      <p:pic>
        <p:nvPicPr>
          <p:cNvPr id="3" name="Picture 2">
            <a:extLst>
              <a:ext uri="{FF2B5EF4-FFF2-40B4-BE49-F238E27FC236}">
                <a16:creationId xmlns:a16="http://schemas.microsoft.com/office/drawing/2014/main" id="{41E91B80-FDA7-E11D-678A-F1A47D151D51}"/>
              </a:ext>
            </a:extLst>
          </p:cNvPr>
          <p:cNvPicPr>
            <a:picLocks noChangeAspect="1"/>
          </p:cNvPicPr>
          <p:nvPr/>
        </p:nvPicPr>
        <p:blipFill>
          <a:blip r:embed="rId3"/>
          <a:stretch>
            <a:fillRect/>
          </a:stretch>
        </p:blipFill>
        <p:spPr>
          <a:xfrm>
            <a:off x="8904287" y="6855996"/>
            <a:ext cx="4343400" cy="6438900"/>
          </a:xfrm>
          <a:prstGeom prst="rect">
            <a:avLst/>
          </a:prstGeom>
          <a:ln>
            <a:solidFill>
              <a:schemeClr val="bg1">
                <a:lumMod val="65000"/>
              </a:schemeClr>
            </a:solidFill>
          </a:ln>
        </p:spPr>
      </p:pic>
      <p:pic>
        <p:nvPicPr>
          <p:cNvPr id="2" name="Picture 1">
            <a:extLst>
              <a:ext uri="{FF2B5EF4-FFF2-40B4-BE49-F238E27FC236}">
                <a16:creationId xmlns:a16="http://schemas.microsoft.com/office/drawing/2014/main" id="{3E2A7429-EC23-37CA-8906-E0B2CBF338CD}"/>
              </a:ext>
            </a:extLst>
          </p:cNvPr>
          <p:cNvPicPr>
            <a:picLocks noChangeAspect="1"/>
          </p:cNvPicPr>
          <p:nvPr/>
        </p:nvPicPr>
        <p:blipFill>
          <a:blip r:embed="rId4"/>
          <a:stretch>
            <a:fillRect/>
          </a:stretch>
        </p:blipFill>
        <p:spPr>
          <a:xfrm>
            <a:off x="7216691" y="4731794"/>
            <a:ext cx="4343400" cy="6438900"/>
          </a:xfrm>
          <a:prstGeom prst="rect">
            <a:avLst/>
          </a:prstGeom>
          <a:ln>
            <a:solidFill>
              <a:schemeClr val="bg1">
                <a:lumMod val="65000"/>
              </a:schemeClr>
            </a:solidFill>
          </a:ln>
        </p:spPr>
      </p:pic>
      <p:sp>
        <p:nvSpPr>
          <p:cNvPr id="4" name="Title 1">
            <a:extLst>
              <a:ext uri="{FF2B5EF4-FFF2-40B4-BE49-F238E27FC236}">
                <a16:creationId xmlns:a16="http://schemas.microsoft.com/office/drawing/2014/main" id="{F9F31D39-C76C-B4E0-0068-FA54A4E05A3C}"/>
              </a:ext>
            </a:extLst>
          </p:cNvPr>
          <p:cNvSpPr txBox="1">
            <a:spLocks/>
          </p:cNvSpPr>
          <p:nvPr/>
        </p:nvSpPr>
        <p:spPr>
          <a:xfrm>
            <a:off x="875715" y="1731923"/>
            <a:ext cx="22345232"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600" kern="0" dirty="0">
                <a:solidFill>
                  <a:schemeClr val="tx1"/>
                </a:solidFill>
                <a:latin typeface="Arial" panose="020B0604020202020204"/>
              </a:rPr>
              <a:t>Loan Approval Policies are documented in a corporate document maintained by the Credit business team.</a:t>
            </a:r>
          </a:p>
        </p:txBody>
      </p:sp>
      <p:pic>
        <p:nvPicPr>
          <p:cNvPr id="26" name="Picture 25">
            <a:extLst>
              <a:ext uri="{FF2B5EF4-FFF2-40B4-BE49-F238E27FC236}">
                <a16:creationId xmlns:a16="http://schemas.microsoft.com/office/drawing/2014/main" id="{DB653D54-9FF4-2C7F-B287-40ADABF165CC}"/>
              </a:ext>
            </a:extLst>
          </p:cNvPr>
          <p:cNvPicPr>
            <a:picLocks noChangeAspect="1"/>
          </p:cNvPicPr>
          <p:nvPr/>
        </p:nvPicPr>
        <p:blipFill>
          <a:blip r:embed="rId5"/>
          <a:stretch>
            <a:fillRect/>
          </a:stretch>
        </p:blipFill>
        <p:spPr>
          <a:xfrm>
            <a:off x="668003" y="2745835"/>
            <a:ext cx="5670575" cy="10058400"/>
          </a:xfrm>
          <a:prstGeom prst="rect">
            <a:avLst/>
          </a:prstGeom>
        </p:spPr>
      </p:pic>
      <p:sp>
        <p:nvSpPr>
          <p:cNvPr id="28" name="TextBox 27">
            <a:extLst>
              <a:ext uri="{FF2B5EF4-FFF2-40B4-BE49-F238E27FC236}">
                <a16:creationId xmlns:a16="http://schemas.microsoft.com/office/drawing/2014/main" id="{734E3609-34CF-85CF-8291-853CE6C5D673}"/>
              </a:ext>
            </a:extLst>
          </p:cNvPr>
          <p:cNvSpPr txBox="1"/>
          <p:nvPr/>
        </p:nvSpPr>
        <p:spPr>
          <a:xfrm>
            <a:off x="902568" y="11698775"/>
            <a:ext cx="4680282" cy="47354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GB" sz="1600" b="1" dirty="0">
                <a:cs typeface="Arial" panose="020B0604020202020204" pitchFamily="34" charset="0"/>
              </a:rPr>
              <a:t>D</a:t>
            </a:r>
            <a:r>
              <a:rPr lang="en-FR" sz="1600" b="1" dirty="0">
                <a:cs typeface="Arial" panose="020B0604020202020204" pitchFamily="34" charset="0"/>
              </a:rPr>
              <a:t>o you approve a $50,000 loan over 18 months?</a:t>
            </a:r>
          </a:p>
        </p:txBody>
      </p:sp>
      <p:sp>
        <p:nvSpPr>
          <p:cNvPr id="29" name="Title 1">
            <a:extLst>
              <a:ext uri="{FF2B5EF4-FFF2-40B4-BE49-F238E27FC236}">
                <a16:creationId xmlns:a16="http://schemas.microsoft.com/office/drawing/2014/main" id="{2E4EFF68-9205-24C6-6819-0D2DFC125D7A}"/>
              </a:ext>
            </a:extLst>
          </p:cNvPr>
          <p:cNvSpPr txBox="1">
            <a:spLocks/>
          </p:cNvSpPr>
          <p:nvPr/>
        </p:nvSpPr>
        <p:spPr>
          <a:xfrm>
            <a:off x="8613553" y="2850549"/>
            <a:ext cx="3886034" cy="13908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200" kern="0" dirty="0">
                <a:solidFill>
                  <a:schemeClr val="tx1"/>
                </a:solidFill>
                <a:latin typeface="Arial" panose="020B0604020202020204"/>
              </a:rPr>
              <a:t>LLM with RAG over the policy document and borrower info</a:t>
            </a:r>
          </a:p>
        </p:txBody>
      </p:sp>
      <p:pic>
        <p:nvPicPr>
          <p:cNvPr id="30" name="Picture 29">
            <a:extLst>
              <a:ext uri="{FF2B5EF4-FFF2-40B4-BE49-F238E27FC236}">
                <a16:creationId xmlns:a16="http://schemas.microsoft.com/office/drawing/2014/main" id="{7626DE69-210F-6088-4BD8-B676519E1CD8}"/>
              </a:ext>
            </a:extLst>
          </p:cNvPr>
          <p:cNvPicPr>
            <a:picLocks noChangeAspect="1"/>
          </p:cNvPicPr>
          <p:nvPr/>
        </p:nvPicPr>
        <p:blipFill>
          <a:blip r:embed="rId6"/>
          <a:stretch>
            <a:fillRect/>
          </a:stretch>
        </p:blipFill>
        <p:spPr>
          <a:xfrm>
            <a:off x="14290196" y="2745835"/>
            <a:ext cx="5660395" cy="10058400"/>
          </a:xfrm>
          <a:prstGeom prst="rect">
            <a:avLst/>
          </a:prstGeom>
        </p:spPr>
      </p:pic>
      <p:sp>
        <p:nvSpPr>
          <p:cNvPr id="31" name="Rectangular Callout 30">
            <a:extLst>
              <a:ext uri="{FF2B5EF4-FFF2-40B4-BE49-F238E27FC236}">
                <a16:creationId xmlns:a16="http://schemas.microsoft.com/office/drawing/2014/main" id="{1E8A279A-50FC-605A-3BA6-10212A963406}"/>
              </a:ext>
            </a:extLst>
          </p:cNvPr>
          <p:cNvSpPr/>
          <p:nvPr/>
        </p:nvSpPr>
        <p:spPr bwMode="auto">
          <a:xfrm>
            <a:off x="14579600" y="9169400"/>
            <a:ext cx="4978400" cy="990600"/>
          </a:xfrm>
          <a:prstGeom prst="wedgeRectCallout">
            <a:avLst>
              <a:gd name="adj1" fmla="val 69983"/>
              <a:gd name="adj2" fmla="val -68981"/>
            </a:avLst>
          </a:prstGeom>
          <a:noFill/>
          <a:ln w="3810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2" name="Title 1">
            <a:extLst>
              <a:ext uri="{FF2B5EF4-FFF2-40B4-BE49-F238E27FC236}">
                <a16:creationId xmlns:a16="http://schemas.microsoft.com/office/drawing/2014/main" id="{EBE37EEB-8146-81DD-45EB-3BDD8C9E2A89}"/>
              </a:ext>
            </a:extLst>
          </p:cNvPr>
          <p:cNvSpPr txBox="1">
            <a:spLocks/>
          </p:cNvSpPr>
          <p:nvPr/>
        </p:nvSpPr>
        <p:spPr>
          <a:xfrm>
            <a:off x="20748621" y="7951244"/>
            <a:ext cx="3552659"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rgbClr val="FF0000"/>
                </a:solidFill>
                <a:latin typeface="Arial" panose="020B0604020202020204"/>
              </a:rPr>
              <a:t>Wrong</a:t>
            </a:r>
            <a:r>
              <a:rPr lang="en-US" kern="0" dirty="0">
                <a:solidFill>
                  <a:schemeClr val="tx1"/>
                </a:solidFill>
                <a:latin typeface="Arial" panose="020B0604020202020204"/>
              </a:rPr>
              <a:t>: the LLM didn’t figure out how to compute the borrower grade from DTI ratio and LTV.</a:t>
            </a:r>
          </a:p>
          <a:p>
            <a:pPr defTabSz="608975"/>
            <a:r>
              <a:rPr lang="en-US" kern="0" dirty="0">
                <a:solidFill>
                  <a:schemeClr val="tx1"/>
                </a:solidFill>
                <a:latin typeface="Arial" panose="020B0604020202020204"/>
              </a:rPr>
              <a:t>Response has been hallucinated.</a:t>
            </a:r>
          </a:p>
          <a:p>
            <a:pPr defTabSz="608975"/>
            <a:r>
              <a:rPr lang="en-US" kern="0" dirty="0">
                <a:solidFill>
                  <a:schemeClr val="tx1"/>
                </a:solidFill>
                <a:latin typeface="Arial" panose="020B0604020202020204"/>
              </a:rPr>
              <a:t>Loan request should have been denied.</a:t>
            </a:r>
          </a:p>
        </p:txBody>
      </p:sp>
      <p:sp>
        <p:nvSpPr>
          <p:cNvPr id="33" name="Right Arrow 32">
            <a:extLst>
              <a:ext uri="{FF2B5EF4-FFF2-40B4-BE49-F238E27FC236}">
                <a16:creationId xmlns:a16="http://schemas.microsoft.com/office/drawing/2014/main" id="{7A161AFD-67D3-32F9-A475-23DFD46698E4}"/>
              </a:ext>
            </a:extLst>
          </p:cNvPr>
          <p:cNvSpPr/>
          <p:nvPr/>
        </p:nvSpPr>
        <p:spPr bwMode="auto">
          <a:xfrm>
            <a:off x="7289787"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4" name="Right Arrow 33">
            <a:extLst>
              <a:ext uri="{FF2B5EF4-FFF2-40B4-BE49-F238E27FC236}">
                <a16:creationId xmlns:a16="http://schemas.microsoft.com/office/drawing/2014/main" id="{15376E5F-8C6D-10AD-8383-95D4C36BB5CF}"/>
              </a:ext>
            </a:extLst>
          </p:cNvPr>
          <p:cNvSpPr/>
          <p:nvPr/>
        </p:nvSpPr>
        <p:spPr bwMode="auto">
          <a:xfrm>
            <a:off x="12628566"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242637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5A9F35A-2AEF-7BE0-6A3C-11C31914F299}"/>
              </a:ext>
            </a:extLst>
          </p:cNvPr>
          <p:cNvPicPr>
            <a:picLocks noChangeAspect="1"/>
          </p:cNvPicPr>
          <p:nvPr/>
        </p:nvPicPr>
        <p:blipFill>
          <a:blip r:embed="rId3"/>
          <a:stretch>
            <a:fillRect/>
          </a:stretch>
        </p:blipFill>
        <p:spPr>
          <a:xfrm>
            <a:off x="14197501" y="2745835"/>
            <a:ext cx="5660395" cy="10058400"/>
          </a:xfrm>
          <a:prstGeom prst="rect">
            <a:avLst/>
          </a:prstGeom>
        </p:spPr>
      </p:pic>
      <p:sp>
        <p:nvSpPr>
          <p:cNvPr id="5" name="Text Placeholder 4">
            <a:extLst>
              <a:ext uri="{FF2B5EF4-FFF2-40B4-BE49-F238E27FC236}">
                <a16:creationId xmlns:a16="http://schemas.microsoft.com/office/drawing/2014/main" id="{E5E8838C-0393-9909-B103-829A1896956E}"/>
              </a:ext>
            </a:extLst>
          </p:cNvPr>
          <p:cNvSpPr>
            <a:spLocks noGrp="1"/>
          </p:cNvSpPr>
          <p:nvPr>
            <p:ph type="body" sz="quarter" idx="12"/>
          </p:nvPr>
        </p:nvSpPr>
        <p:spPr>
          <a:xfrm>
            <a:off x="467797" y="337067"/>
            <a:ext cx="23059180" cy="870353"/>
          </a:xfrm>
        </p:spPr>
        <p:txBody>
          <a:bodyPr/>
          <a:lstStyle/>
          <a:p>
            <a:r>
              <a:rPr lang="en-US" sz="6400" u="none" strike="noStrike" cap="none" spc="0" baseline="0" dirty="0">
                <a:uFillTx/>
                <a:sym typeface="IBM Plex Sans Light"/>
              </a:rPr>
              <a:t>Ground LLMs answers to corporate policies</a:t>
            </a:r>
          </a:p>
          <a:p>
            <a:endParaRPr lang="en-US" sz="4400" dirty="0"/>
          </a:p>
        </p:txBody>
      </p:sp>
      <p:sp>
        <p:nvSpPr>
          <p:cNvPr id="24" name="Footer Placeholder 3">
            <a:extLst>
              <a:ext uri="{FF2B5EF4-FFF2-40B4-BE49-F238E27FC236}">
                <a16:creationId xmlns:a16="http://schemas.microsoft.com/office/drawing/2014/main" id="{0D6EDEC1-F986-3520-8DC1-50032DD35E77}"/>
              </a:ext>
            </a:extLst>
          </p:cNvPr>
          <p:cNvSpPr>
            <a:spLocks noGrp="1"/>
          </p:cNvSpPr>
          <p:nvPr>
            <p:ph type="ftr" sz="quarter" idx="13"/>
          </p:nvPr>
        </p:nvSpPr>
        <p:spPr>
          <a:xfrm>
            <a:off x="568324" y="12804235"/>
            <a:ext cx="4956176" cy="381000"/>
          </a:xfrm>
        </p:spPr>
        <p:txBody>
          <a:bodyPr vert="horz" lIns="0" tIns="0" rIns="0" bIns="0" rtlCol="0" anchor="b">
            <a:normAutofit/>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a:t>
            </a:r>
            <a:r>
              <a:rPr kumimoji="0" lang="en-US" sz="16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Data&amp;AI</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 2024 IBM Corporation</a:t>
            </a:r>
          </a:p>
        </p:txBody>
      </p:sp>
      <p:sp>
        <p:nvSpPr>
          <p:cNvPr id="4" name="Title 1">
            <a:extLst>
              <a:ext uri="{FF2B5EF4-FFF2-40B4-BE49-F238E27FC236}">
                <a16:creationId xmlns:a16="http://schemas.microsoft.com/office/drawing/2014/main" id="{F9F31D39-C76C-B4E0-0068-FA54A4E05A3C}"/>
              </a:ext>
            </a:extLst>
          </p:cNvPr>
          <p:cNvSpPr txBox="1">
            <a:spLocks/>
          </p:cNvSpPr>
          <p:nvPr/>
        </p:nvSpPr>
        <p:spPr>
          <a:xfrm>
            <a:off x="875715" y="1731923"/>
            <a:ext cx="22345232"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600" kern="0" dirty="0">
                <a:solidFill>
                  <a:schemeClr val="tx1"/>
                </a:solidFill>
                <a:latin typeface="Arial" panose="020B0604020202020204"/>
              </a:rPr>
              <a:t>Solution: enhancing LLM with formal rule-based decisions</a:t>
            </a:r>
          </a:p>
        </p:txBody>
      </p:sp>
      <p:pic>
        <p:nvPicPr>
          <p:cNvPr id="26" name="Picture 25">
            <a:extLst>
              <a:ext uri="{FF2B5EF4-FFF2-40B4-BE49-F238E27FC236}">
                <a16:creationId xmlns:a16="http://schemas.microsoft.com/office/drawing/2014/main" id="{DB653D54-9FF4-2C7F-B287-40ADABF165CC}"/>
              </a:ext>
            </a:extLst>
          </p:cNvPr>
          <p:cNvPicPr>
            <a:picLocks noChangeAspect="1"/>
          </p:cNvPicPr>
          <p:nvPr/>
        </p:nvPicPr>
        <p:blipFill>
          <a:blip r:embed="rId4"/>
          <a:stretch>
            <a:fillRect/>
          </a:stretch>
        </p:blipFill>
        <p:spPr>
          <a:xfrm>
            <a:off x="668003" y="2745835"/>
            <a:ext cx="5670575" cy="10058400"/>
          </a:xfrm>
          <a:prstGeom prst="rect">
            <a:avLst/>
          </a:prstGeom>
        </p:spPr>
      </p:pic>
      <p:sp>
        <p:nvSpPr>
          <p:cNvPr id="28" name="TextBox 27">
            <a:extLst>
              <a:ext uri="{FF2B5EF4-FFF2-40B4-BE49-F238E27FC236}">
                <a16:creationId xmlns:a16="http://schemas.microsoft.com/office/drawing/2014/main" id="{734E3609-34CF-85CF-8291-853CE6C5D673}"/>
              </a:ext>
            </a:extLst>
          </p:cNvPr>
          <p:cNvSpPr txBox="1"/>
          <p:nvPr/>
        </p:nvSpPr>
        <p:spPr>
          <a:xfrm>
            <a:off x="902568" y="11698775"/>
            <a:ext cx="4680282" cy="47354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GB" sz="1600" b="1" dirty="0">
                <a:cs typeface="Arial" panose="020B0604020202020204" pitchFamily="34" charset="0"/>
              </a:rPr>
              <a:t>D</a:t>
            </a:r>
            <a:r>
              <a:rPr lang="en-FR" sz="1600" b="1" dirty="0">
                <a:cs typeface="Arial" panose="020B0604020202020204" pitchFamily="34" charset="0"/>
              </a:rPr>
              <a:t>o you approve a $50,000 loan over 18 months?</a:t>
            </a:r>
          </a:p>
        </p:txBody>
      </p:sp>
      <p:sp>
        <p:nvSpPr>
          <p:cNvPr id="29" name="Title 1">
            <a:extLst>
              <a:ext uri="{FF2B5EF4-FFF2-40B4-BE49-F238E27FC236}">
                <a16:creationId xmlns:a16="http://schemas.microsoft.com/office/drawing/2014/main" id="{2E4EFF68-9205-24C6-6819-0D2DFC125D7A}"/>
              </a:ext>
            </a:extLst>
          </p:cNvPr>
          <p:cNvSpPr txBox="1">
            <a:spLocks/>
          </p:cNvSpPr>
          <p:nvPr/>
        </p:nvSpPr>
        <p:spPr>
          <a:xfrm>
            <a:off x="8613553" y="2850549"/>
            <a:ext cx="3886034" cy="13908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200" kern="0" dirty="0">
                <a:solidFill>
                  <a:schemeClr val="tx1"/>
                </a:solidFill>
                <a:latin typeface="Arial" panose="020B0604020202020204"/>
              </a:rPr>
              <a:t>LLM leveraging Decision Endpoints implementing the business policies as formal rules</a:t>
            </a:r>
          </a:p>
        </p:txBody>
      </p:sp>
      <p:sp>
        <p:nvSpPr>
          <p:cNvPr id="31" name="Rectangular Callout 30">
            <a:extLst>
              <a:ext uri="{FF2B5EF4-FFF2-40B4-BE49-F238E27FC236}">
                <a16:creationId xmlns:a16="http://schemas.microsoft.com/office/drawing/2014/main" id="{1E8A279A-50FC-605A-3BA6-10212A963406}"/>
              </a:ext>
            </a:extLst>
          </p:cNvPr>
          <p:cNvSpPr/>
          <p:nvPr/>
        </p:nvSpPr>
        <p:spPr bwMode="auto">
          <a:xfrm>
            <a:off x="14579600" y="9169400"/>
            <a:ext cx="4978400" cy="990600"/>
          </a:xfrm>
          <a:prstGeom prst="wedgeRectCallout">
            <a:avLst>
              <a:gd name="adj1" fmla="val 69983"/>
              <a:gd name="adj2" fmla="val -68981"/>
            </a:avLst>
          </a:prstGeom>
          <a:noFill/>
          <a:ln w="3810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2" name="Title 1">
            <a:extLst>
              <a:ext uri="{FF2B5EF4-FFF2-40B4-BE49-F238E27FC236}">
                <a16:creationId xmlns:a16="http://schemas.microsoft.com/office/drawing/2014/main" id="{EBE37EEB-8146-81DD-45EB-3BDD8C9E2A89}"/>
              </a:ext>
            </a:extLst>
          </p:cNvPr>
          <p:cNvSpPr txBox="1">
            <a:spLocks/>
          </p:cNvSpPr>
          <p:nvPr/>
        </p:nvSpPr>
        <p:spPr>
          <a:xfrm>
            <a:off x="20748621" y="7951244"/>
            <a:ext cx="3552659"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rgbClr val="24A148"/>
                </a:solidFill>
                <a:latin typeface="Arial" panose="020B0604020202020204"/>
              </a:rPr>
              <a:t>Right</a:t>
            </a:r>
            <a:r>
              <a:rPr lang="en-US" kern="0" dirty="0">
                <a:solidFill>
                  <a:schemeClr val="tx1"/>
                </a:solidFill>
                <a:latin typeface="Arial" panose="020B0604020202020204"/>
              </a:rPr>
              <a:t>: the response has been generated by the rule-based service which ensure compliance with corporate policies.</a:t>
            </a:r>
          </a:p>
        </p:txBody>
      </p:sp>
      <p:sp>
        <p:nvSpPr>
          <p:cNvPr id="33" name="Right Arrow 32">
            <a:extLst>
              <a:ext uri="{FF2B5EF4-FFF2-40B4-BE49-F238E27FC236}">
                <a16:creationId xmlns:a16="http://schemas.microsoft.com/office/drawing/2014/main" id="{7A161AFD-67D3-32F9-A475-23DFD46698E4}"/>
              </a:ext>
            </a:extLst>
          </p:cNvPr>
          <p:cNvSpPr/>
          <p:nvPr/>
        </p:nvSpPr>
        <p:spPr bwMode="auto">
          <a:xfrm>
            <a:off x="7289787"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pic>
        <p:nvPicPr>
          <p:cNvPr id="6" name="Picture 2" descr="How to Use LangChain and LLMs: An Overview of the Framework and Its  Applications">
            <a:extLst>
              <a:ext uri="{FF2B5EF4-FFF2-40B4-BE49-F238E27FC236}">
                <a16:creationId xmlns:a16="http://schemas.microsoft.com/office/drawing/2014/main" id="{5F0FE037-10FD-28B7-0B83-BE131B1571B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06468" y="6269959"/>
            <a:ext cx="1925226" cy="11057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36E62A2-445D-E126-4624-851C15FC2CF8}"/>
              </a:ext>
            </a:extLst>
          </p:cNvPr>
          <p:cNvGrpSpPr/>
          <p:nvPr/>
        </p:nvGrpSpPr>
        <p:grpSpPr>
          <a:xfrm>
            <a:off x="10556570" y="5542114"/>
            <a:ext cx="2519930" cy="2229728"/>
            <a:chOff x="8130135" y="4825151"/>
            <a:chExt cx="3542942" cy="2882746"/>
          </a:xfrm>
        </p:grpSpPr>
        <p:sp>
          <p:nvSpPr>
            <p:cNvPr id="8" name="Rectangle 7">
              <a:extLst>
                <a:ext uri="{FF2B5EF4-FFF2-40B4-BE49-F238E27FC236}">
                  <a16:creationId xmlns:a16="http://schemas.microsoft.com/office/drawing/2014/main" id="{2CF6A86E-A7C2-C1B4-7B6D-582F55D86892}"/>
                </a:ext>
              </a:extLst>
            </p:cNvPr>
            <p:cNvSpPr/>
            <p:nvPr/>
          </p:nvSpPr>
          <p:spPr bwMode="auto">
            <a:xfrm>
              <a:off x="8130135" y="4825151"/>
              <a:ext cx="3542942" cy="2882746"/>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dirty="0">
                <a:solidFill>
                  <a:schemeClr val="bg1"/>
                </a:solidFill>
              </a:endParaRPr>
            </a:p>
          </p:txBody>
        </p:sp>
        <p:grpSp>
          <p:nvGrpSpPr>
            <p:cNvPr id="9" name="Group 8">
              <a:extLst>
                <a:ext uri="{FF2B5EF4-FFF2-40B4-BE49-F238E27FC236}">
                  <a16:creationId xmlns:a16="http://schemas.microsoft.com/office/drawing/2014/main" id="{295A5C2E-5209-863A-0A07-5DFFB1DF7BCB}"/>
                </a:ext>
              </a:extLst>
            </p:cNvPr>
            <p:cNvGrpSpPr/>
            <p:nvPr/>
          </p:nvGrpSpPr>
          <p:grpSpPr>
            <a:xfrm>
              <a:off x="8386970" y="4953346"/>
              <a:ext cx="3029274" cy="2298830"/>
              <a:chOff x="8386970" y="4953346"/>
              <a:chExt cx="3029274" cy="2298830"/>
            </a:xfrm>
          </p:grpSpPr>
          <p:pic>
            <p:nvPicPr>
              <p:cNvPr id="10" name="Picture 40">
                <a:extLst>
                  <a:ext uri="{FF2B5EF4-FFF2-40B4-BE49-F238E27FC236}">
                    <a16:creationId xmlns:a16="http://schemas.microsoft.com/office/drawing/2014/main" id="{320EBD1C-0129-676E-AFFA-74A3E17DB05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90275" y="5981230"/>
                <a:ext cx="1421745" cy="1270946"/>
              </a:xfrm>
              <a:prstGeom prst="rect">
                <a:avLst/>
              </a:prstGeom>
            </p:spPr>
          </p:pic>
          <p:sp>
            <p:nvSpPr>
              <p:cNvPr id="11" name="Title 1">
                <a:extLst>
                  <a:ext uri="{FF2B5EF4-FFF2-40B4-BE49-F238E27FC236}">
                    <a16:creationId xmlns:a16="http://schemas.microsoft.com/office/drawing/2014/main" id="{03A5353D-2408-0915-A2A7-CA6417BCD873}"/>
                  </a:ext>
                </a:extLst>
              </p:cNvPr>
              <p:cNvSpPr txBox="1">
                <a:spLocks/>
              </p:cNvSpPr>
              <p:nvPr/>
            </p:nvSpPr>
            <p:spPr>
              <a:xfrm>
                <a:off x="8386970" y="4953346"/>
                <a:ext cx="3029274" cy="1027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Decision Endpoint</a:t>
                </a:r>
              </a:p>
            </p:txBody>
          </p:sp>
        </p:grpSp>
      </p:grpSp>
      <p:grpSp>
        <p:nvGrpSpPr>
          <p:cNvPr id="12" name="Group 11">
            <a:extLst>
              <a:ext uri="{FF2B5EF4-FFF2-40B4-BE49-F238E27FC236}">
                <a16:creationId xmlns:a16="http://schemas.microsoft.com/office/drawing/2014/main" id="{B34B8BF3-B034-6435-44D0-925688AD8ECD}"/>
              </a:ext>
            </a:extLst>
          </p:cNvPr>
          <p:cNvGrpSpPr/>
          <p:nvPr/>
        </p:nvGrpSpPr>
        <p:grpSpPr>
          <a:xfrm>
            <a:off x="8079743" y="8230276"/>
            <a:ext cx="4950950" cy="4505835"/>
            <a:chOff x="12101911" y="1212312"/>
            <a:chExt cx="11722844" cy="11189776"/>
          </a:xfrm>
          <a:effectLst>
            <a:outerShdw blurRad="50800" dist="38100" dir="2700000" algn="tl" rotWithShape="0">
              <a:prstClr val="black">
                <a:alpha val="40000"/>
              </a:prstClr>
            </a:outerShdw>
          </a:effectLst>
        </p:grpSpPr>
        <p:pic>
          <p:nvPicPr>
            <p:cNvPr id="13" name="Picture Placeholder 17">
              <a:extLst>
                <a:ext uri="{FF2B5EF4-FFF2-40B4-BE49-F238E27FC236}">
                  <a16:creationId xmlns:a16="http://schemas.microsoft.com/office/drawing/2014/main" id="{0DC3CA1E-1EF4-D75C-B18A-31E7FA924978}"/>
                </a:ext>
              </a:extLst>
            </p:cNvPr>
            <p:cNvPicPr>
              <a:picLocks noChangeAspect="1"/>
            </p:cNvPicPr>
            <p:nvPr/>
          </p:nvPicPr>
          <p:blipFill>
            <a:blip r:embed="rId8"/>
            <a:srcRect/>
            <a:stretch/>
          </p:blipFill>
          <p:spPr>
            <a:xfrm>
              <a:off x="12101911" y="1212312"/>
              <a:ext cx="11722844" cy="11189776"/>
            </a:xfrm>
            <a:prstGeom prst="rect">
              <a:avLst/>
            </a:prstGeom>
            <a:effectLst>
              <a:outerShdw blurRad="206091"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599E26BA-9F8C-B73C-F3FF-08D6D58071D5}"/>
                </a:ext>
              </a:extLst>
            </p:cNvPr>
            <p:cNvGrpSpPr/>
            <p:nvPr/>
          </p:nvGrpSpPr>
          <p:grpSpPr>
            <a:xfrm>
              <a:off x="12417517" y="3246963"/>
              <a:ext cx="5703375" cy="8671157"/>
              <a:chOff x="12417517" y="3246963"/>
              <a:chExt cx="5703375" cy="8671157"/>
            </a:xfrm>
          </p:grpSpPr>
          <p:sp>
            <p:nvSpPr>
              <p:cNvPr id="15" name="Right Arrow 14">
                <a:extLst>
                  <a:ext uri="{FF2B5EF4-FFF2-40B4-BE49-F238E27FC236}">
                    <a16:creationId xmlns:a16="http://schemas.microsoft.com/office/drawing/2014/main" id="{DC492600-BDE0-B54E-D0B2-80B90B38C634}"/>
                  </a:ext>
                </a:extLst>
              </p:cNvPr>
              <p:cNvSpPr/>
              <p:nvPr/>
            </p:nvSpPr>
            <p:spPr bwMode="auto">
              <a:xfrm rot="16200000" flipH="1">
                <a:off x="13017014" y="6398441"/>
                <a:ext cx="1585065"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E4571B6B-7585-600A-FC10-DB63026FD005}"/>
                  </a:ext>
                </a:extLst>
              </p:cNvPr>
              <p:cNvSpPr/>
              <p:nvPr/>
            </p:nvSpPr>
            <p:spPr bwMode="auto">
              <a:xfrm rot="16200000">
                <a:off x="16197180" y="8851173"/>
                <a:ext cx="1552350"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 name="Picture 16">
                <a:extLst>
                  <a:ext uri="{FF2B5EF4-FFF2-40B4-BE49-F238E27FC236}">
                    <a16:creationId xmlns:a16="http://schemas.microsoft.com/office/drawing/2014/main" id="{0563D62B-0C6C-442B-1A2E-DCB9161D0A14}"/>
                  </a:ext>
                </a:extLst>
              </p:cNvPr>
              <p:cNvPicPr>
                <a:picLocks noChangeAspect="1"/>
              </p:cNvPicPr>
              <p:nvPr/>
            </p:nvPicPr>
            <p:blipFill>
              <a:blip r:embed="rId9"/>
              <a:srcRect/>
              <a:stretch/>
            </p:blipFill>
            <p:spPr>
              <a:xfrm>
                <a:off x="13092130" y="3246963"/>
                <a:ext cx="3881225" cy="2447328"/>
              </a:xfrm>
              <a:prstGeom prst="rect">
                <a:avLst/>
              </a:prstGeom>
              <a:effectLst>
                <a:outerShdw blurRad="144225" dist="38100" dir="2700000" algn="tl" rotWithShape="0">
                  <a:prstClr val="black">
                    <a:alpha val="40000"/>
                  </a:prstClr>
                </a:outerShdw>
              </a:effectLst>
            </p:spPr>
          </p:pic>
          <p:pic>
            <p:nvPicPr>
              <p:cNvPr id="18" name="Picture 17">
                <a:extLst>
                  <a:ext uri="{FF2B5EF4-FFF2-40B4-BE49-F238E27FC236}">
                    <a16:creationId xmlns:a16="http://schemas.microsoft.com/office/drawing/2014/main" id="{A0A31FEB-6B3A-BAB5-2E12-89FD09ED9900}"/>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2417517" y="10176269"/>
                <a:ext cx="5703375" cy="1741851"/>
              </a:xfrm>
              <a:prstGeom prst="rect">
                <a:avLst/>
              </a:prstGeom>
              <a:effectLst>
                <a:outerShdw blurRad="147712" dist="38100" dir="2700000" algn="tl" rotWithShape="0">
                  <a:prstClr val="black">
                    <a:alpha val="40000"/>
                  </a:prstClr>
                </a:outerShdw>
              </a:effectLst>
            </p:spPr>
          </p:pic>
        </p:grpSp>
      </p:grpSp>
      <p:sp>
        <p:nvSpPr>
          <p:cNvPr id="21" name="Up-down Arrow 20">
            <a:extLst>
              <a:ext uri="{FF2B5EF4-FFF2-40B4-BE49-F238E27FC236}">
                <a16:creationId xmlns:a16="http://schemas.microsoft.com/office/drawing/2014/main" id="{11111CD8-7A05-6335-C2B9-E9B5881B48AE}"/>
              </a:ext>
            </a:extLst>
          </p:cNvPr>
          <p:cNvSpPr/>
          <p:nvPr/>
        </p:nvSpPr>
        <p:spPr bwMode="auto">
          <a:xfrm>
            <a:off x="8970460" y="5352691"/>
            <a:ext cx="182673" cy="584200"/>
          </a:xfrm>
          <a:prstGeom prst="up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Up-down Arrow 21">
            <a:extLst>
              <a:ext uri="{FF2B5EF4-FFF2-40B4-BE49-F238E27FC236}">
                <a16:creationId xmlns:a16="http://schemas.microsoft.com/office/drawing/2014/main" id="{6B763A09-3047-21DA-D838-36101BA53C87}"/>
              </a:ext>
            </a:extLst>
          </p:cNvPr>
          <p:cNvSpPr/>
          <p:nvPr/>
        </p:nvSpPr>
        <p:spPr bwMode="auto">
          <a:xfrm rot="5400000">
            <a:off x="9910260" y="6368691"/>
            <a:ext cx="182673" cy="584200"/>
          </a:xfrm>
          <a:prstGeom prst="up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3" name="Right Arrow 22">
            <a:extLst>
              <a:ext uri="{FF2B5EF4-FFF2-40B4-BE49-F238E27FC236}">
                <a16:creationId xmlns:a16="http://schemas.microsoft.com/office/drawing/2014/main" id="{93996784-F812-1E2B-4C16-850E364C9C7A}"/>
              </a:ext>
            </a:extLst>
          </p:cNvPr>
          <p:cNvSpPr/>
          <p:nvPr/>
        </p:nvSpPr>
        <p:spPr bwMode="auto">
          <a:xfrm>
            <a:off x="12707299"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35" name="Straight Connector 34">
            <a:extLst>
              <a:ext uri="{FF2B5EF4-FFF2-40B4-BE49-F238E27FC236}">
                <a16:creationId xmlns:a16="http://schemas.microsoft.com/office/drawing/2014/main" id="{3B03167A-ECAE-94CF-28E7-B102F734DBEF}"/>
              </a:ext>
            </a:extLst>
          </p:cNvPr>
          <p:cNvCxnSpPr/>
          <p:nvPr/>
        </p:nvCxnSpPr>
        <p:spPr bwMode="auto">
          <a:xfrm flipH="1">
            <a:off x="8079743" y="7771842"/>
            <a:ext cx="2542017" cy="45843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CA5D5B9-7E64-B54D-0A49-D807448C4B16}"/>
              </a:ext>
            </a:extLst>
          </p:cNvPr>
          <p:cNvCxnSpPr>
            <a:cxnSpLocks/>
          </p:cNvCxnSpPr>
          <p:nvPr/>
        </p:nvCxnSpPr>
        <p:spPr bwMode="auto">
          <a:xfrm>
            <a:off x="13025700" y="7740715"/>
            <a:ext cx="0" cy="52421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itle 1">
            <a:extLst>
              <a:ext uri="{FF2B5EF4-FFF2-40B4-BE49-F238E27FC236}">
                <a16:creationId xmlns:a16="http://schemas.microsoft.com/office/drawing/2014/main" id="{DFCDA272-320F-CBD5-4ABE-B3E8CF5E6645}"/>
              </a:ext>
            </a:extLst>
          </p:cNvPr>
          <p:cNvSpPr txBox="1">
            <a:spLocks/>
          </p:cNvSpPr>
          <p:nvPr/>
        </p:nvSpPr>
        <p:spPr>
          <a:xfrm>
            <a:off x="8141077" y="13020566"/>
            <a:ext cx="5582222" cy="4903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chemeClr val="tx1"/>
                </a:solidFill>
                <a:latin typeface="Arial" panose="020B0604020202020204"/>
              </a:rPr>
              <a:t>IBM Automation Decision Services</a:t>
            </a:r>
          </a:p>
        </p:txBody>
      </p:sp>
      <p:sp>
        <p:nvSpPr>
          <p:cNvPr id="2" name="Title 1">
            <a:extLst>
              <a:ext uri="{FF2B5EF4-FFF2-40B4-BE49-F238E27FC236}">
                <a16:creationId xmlns:a16="http://schemas.microsoft.com/office/drawing/2014/main" id="{EBB88E79-84EC-A823-22A5-1E9FF12EE7AA}"/>
              </a:ext>
            </a:extLst>
          </p:cNvPr>
          <p:cNvSpPr txBox="1">
            <a:spLocks/>
          </p:cNvSpPr>
          <p:nvPr/>
        </p:nvSpPr>
        <p:spPr>
          <a:xfrm>
            <a:off x="9409343" y="6174359"/>
            <a:ext cx="1150444" cy="47257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Tools</a:t>
            </a:r>
          </a:p>
        </p:txBody>
      </p:sp>
    </p:spTree>
    <p:extLst>
      <p:ext uri="{BB962C8B-B14F-4D97-AF65-F5344CB8AC3E}">
        <p14:creationId xmlns:p14="http://schemas.microsoft.com/office/powerpoint/2010/main" val="4607811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744244" y="3186592"/>
            <a:ext cx="10292351" cy="6084998"/>
          </a:xfrm>
        </p:spPr>
        <p:txBody>
          <a:bodyPr/>
          <a:lstStyle/>
          <a:p>
            <a:r>
              <a:rPr lang="en-US" sz="6400" u="none" strike="noStrike" cap="none" spc="0" baseline="0" dirty="0">
                <a:uFillTx/>
                <a:sym typeface="IBM Plex Sans Light"/>
              </a:rPr>
              <a:t>For example, given the following corporate policies:</a:t>
            </a:r>
            <a:endParaRPr lang="en-US" sz="4400" dirty="0"/>
          </a:p>
        </p:txBody>
      </p:sp>
      <p:pic>
        <p:nvPicPr>
          <p:cNvPr id="2" name="Picture 1">
            <a:extLst>
              <a:ext uri="{FF2B5EF4-FFF2-40B4-BE49-F238E27FC236}">
                <a16:creationId xmlns:a16="http://schemas.microsoft.com/office/drawing/2014/main" id="{8460D837-BD8F-BCD0-4019-3B78CFFCE55B}"/>
              </a:ext>
            </a:extLst>
          </p:cNvPr>
          <p:cNvPicPr>
            <a:picLocks noChangeAspect="1"/>
          </p:cNvPicPr>
          <p:nvPr/>
        </p:nvPicPr>
        <p:blipFill>
          <a:blip r:embed="rId3"/>
          <a:stretch>
            <a:fillRect/>
          </a:stretch>
        </p:blipFill>
        <p:spPr>
          <a:xfrm>
            <a:off x="12618887" y="0"/>
            <a:ext cx="11823440" cy="13600100"/>
          </a:xfrm>
          <a:prstGeom prst="rect">
            <a:avLst/>
          </a:prstGeom>
        </p:spPr>
      </p:pic>
      <p:sp>
        <p:nvSpPr>
          <p:cNvPr id="4" name="Footer Placeholder 3">
            <a:extLst>
              <a:ext uri="{FF2B5EF4-FFF2-40B4-BE49-F238E27FC236}">
                <a16:creationId xmlns:a16="http://schemas.microsoft.com/office/drawing/2014/main" id="{14FB1E8C-48A1-EB66-C920-61D56E5BA85D}"/>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2644095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744244" y="3186592"/>
            <a:ext cx="10292351" cy="6084998"/>
          </a:xfrm>
        </p:spPr>
        <p:txBody>
          <a:bodyPr/>
          <a:lstStyle/>
          <a:p>
            <a:r>
              <a:rPr lang="en-US" sz="6400" u="none" strike="noStrike" cap="none" spc="0" baseline="0" dirty="0">
                <a:uFillTx/>
                <a:sym typeface="IBM Plex Sans Light"/>
              </a:rPr>
              <a:t>For example, given the following corporate policies:</a:t>
            </a:r>
            <a:endParaRPr lang="en-US" sz="4400" dirty="0"/>
          </a:p>
        </p:txBody>
      </p:sp>
      <p:pic>
        <p:nvPicPr>
          <p:cNvPr id="2" name="Picture 1">
            <a:extLst>
              <a:ext uri="{FF2B5EF4-FFF2-40B4-BE49-F238E27FC236}">
                <a16:creationId xmlns:a16="http://schemas.microsoft.com/office/drawing/2014/main" id="{8460D837-BD8F-BCD0-4019-3B78CFFCE55B}"/>
              </a:ext>
            </a:extLst>
          </p:cNvPr>
          <p:cNvPicPr>
            <a:picLocks noChangeAspect="1"/>
          </p:cNvPicPr>
          <p:nvPr/>
        </p:nvPicPr>
        <p:blipFill>
          <a:blip r:embed="rId3"/>
          <a:stretch>
            <a:fillRect/>
          </a:stretch>
        </p:blipFill>
        <p:spPr>
          <a:xfrm>
            <a:off x="12618887" y="0"/>
            <a:ext cx="11823440" cy="13600100"/>
          </a:xfrm>
          <a:prstGeom prst="rect">
            <a:avLst/>
          </a:prstGeom>
        </p:spPr>
      </p:pic>
      <p:sp>
        <p:nvSpPr>
          <p:cNvPr id="3" name="Text Placeholder 4">
            <a:extLst>
              <a:ext uri="{FF2B5EF4-FFF2-40B4-BE49-F238E27FC236}">
                <a16:creationId xmlns:a16="http://schemas.microsoft.com/office/drawing/2014/main" id="{4433127B-6675-8F63-4273-E13E940031DD}"/>
              </a:ext>
            </a:extLst>
          </p:cNvPr>
          <p:cNvSpPr txBox="1">
            <a:spLocks/>
          </p:cNvSpPr>
          <p:nvPr/>
        </p:nvSpPr>
        <p:spPr>
          <a:xfrm>
            <a:off x="744244" y="6800050"/>
            <a:ext cx="10037171" cy="3125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t>How many time-off days John Doe, hired on November 1</a:t>
            </a:r>
            <a:r>
              <a:rPr lang="en-US" sz="6400" kern="0" baseline="30000" dirty="0"/>
              <a:t>st</a:t>
            </a:r>
            <a:r>
              <a:rPr lang="en-US" sz="6400" kern="0" dirty="0"/>
              <a:t> 1999, would be eligible to?</a:t>
            </a:r>
            <a:endParaRPr lang="en-US" sz="4400" kern="0" dirty="0"/>
          </a:p>
        </p:txBody>
      </p:sp>
      <p:sp>
        <p:nvSpPr>
          <p:cNvPr id="4" name="Footer Placeholder 3">
            <a:extLst>
              <a:ext uri="{FF2B5EF4-FFF2-40B4-BE49-F238E27FC236}">
                <a16:creationId xmlns:a16="http://schemas.microsoft.com/office/drawing/2014/main" id="{9744BB02-9334-B55F-D60C-EB0AFACAC804}"/>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8446177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Let’s enrich a Large Language Model with this policy document……</a:t>
            </a:r>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sp>
        <p:nvSpPr>
          <p:cNvPr id="29" name="Footer Placeholder 3">
            <a:extLst>
              <a:ext uri="{FF2B5EF4-FFF2-40B4-BE49-F238E27FC236}">
                <a16:creationId xmlns:a16="http://schemas.microsoft.com/office/drawing/2014/main" id="{C00828F6-EE93-7DD2-D21B-B0D5F403A817}"/>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1207106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Let’s enrich a Large Language Model with this policy document…… and ask the question…</a:t>
            </a:r>
          </a:p>
          <a:p>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sp>
        <p:nvSpPr>
          <p:cNvPr id="19" name="Down Arrow 18">
            <a:extLst>
              <a:ext uri="{FF2B5EF4-FFF2-40B4-BE49-F238E27FC236}">
                <a16:creationId xmlns:a16="http://schemas.microsoft.com/office/drawing/2014/main" id="{0200D093-E8E0-911D-60CC-61304F2FA747}"/>
              </a:ext>
            </a:extLst>
          </p:cNvPr>
          <p:cNvSpPr/>
          <p:nvPr/>
        </p:nvSpPr>
        <p:spPr bwMode="auto">
          <a:xfrm rot="54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pic>
        <p:nvPicPr>
          <p:cNvPr id="20" name="Picture 19">
            <a:extLst>
              <a:ext uri="{FF2B5EF4-FFF2-40B4-BE49-F238E27FC236}">
                <a16:creationId xmlns:a16="http://schemas.microsoft.com/office/drawing/2014/main" id="{17773AA3-2F28-2C88-2B73-EABE8CBBB673}"/>
              </a:ext>
            </a:extLst>
          </p:cNvPr>
          <p:cNvPicPr>
            <a:picLocks noChangeAspect="1"/>
          </p:cNvPicPr>
          <p:nvPr/>
        </p:nvPicPr>
        <p:blipFill>
          <a:blip r:embed="rId4"/>
          <a:stretch>
            <a:fillRect/>
          </a:stretch>
        </p:blipFill>
        <p:spPr>
          <a:xfrm>
            <a:off x="14382665" y="3189162"/>
            <a:ext cx="5670575" cy="10058400"/>
          </a:xfrm>
          <a:prstGeom prst="rect">
            <a:avLst/>
          </a:prstGeom>
        </p:spPr>
      </p:pic>
      <p:sp>
        <p:nvSpPr>
          <p:cNvPr id="21" name="TextBox 20">
            <a:extLst>
              <a:ext uri="{FF2B5EF4-FFF2-40B4-BE49-F238E27FC236}">
                <a16:creationId xmlns:a16="http://schemas.microsoft.com/office/drawing/2014/main" id="{DC7F861C-1DD2-EEB5-D38E-4BB623F1EAAA}"/>
              </a:ext>
            </a:extLst>
          </p:cNvPr>
          <p:cNvSpPr txBox="1"/>
          <p:nvPr/>
        </p:nvSpPr>
        <p:spPr>
          <a:xfrm>
            <a:off x="14617230" y="12142102"/>
            <a:ext cx="4680282" cy="47354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a:cs typeface="Arial" panose="020B0604020202020204" pitchFamily="34" charset="0"/>
              </a:rPr>
              <a:t>How many time-off days am I eligible to?</a:t>
            </a:r>
          </a:p>
        </p:txBody>
      </p:sp>
      <p:sp>
        <p:nvSpPr>
          <p:cNvPr id="22" name="Rectangle 21">
            <a:extLst>
              <a:ext uri="{FF2B5EF4-FFF2-40B4-BE49-F238E27FC236}">
                <a16:creationId xmlns:a16="http://schemas.microsoft.com/office/drawing/2014/main" id="{1A104ECB-F482-12F1-7134-F27E38D8D0E1}"/>
              </a:ext>
            </a:extLst>
          </p:cNvPr>
          <p:cNvSpPr/>
          <p:nvPr/>
        </p:nvSpPr>
        <p:spPr bwMode="auto">
          <a:xfrm>
            <a:off x="15073659" y="3313578"/>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3" name="TextBox 22">
            <a:extLst>
              <a:ext uri="{FF2B5EF4-FFF2-40B4-BE49-F238E27FC236}">
                <a16:creationId xmlns:a16="http://schemas.microsoft.com/office/drawing/2014/main" id="{135356AF-E837-6C2F-6496-9D7C2D1857A6}"/>
              </a:ext>
            </a:extLst>
          </p:cNvPr>
          <p:cNvSpPr txBox="1"/>
          <p:nvPr/>
        </p:nvSpPr>
        <p:spPr>
          <a:xfrm>
            <a:off x="15275799" y="3519491"/>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24" name="TextBox 23">
            <a:extLst>
              <a:ext uri="{FF2B5EF4-FFF2-40B4-BE49-F238E27FC236}">
                <a16:creationId xmlns:a16="http://schemas.microsoft.com/office/drawing/2014/main" id="{D4DE1B6B-1C8B-402C-BD48-545CBB34DEB0}"/>
              </a:ext>
            </a:extLst>
          </p:cNvPr>
          <p:cNvSpPr txBox="1"/>
          <p:nvPr/>
        </p:nvSpPr>
        <p:spPr>
          <a:xfrm>
            <a:off x="15031128" y="5438965"/>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25" name="TextBox 24">
            <a:extLst>
              <a:ext uri="{FF2B5EF4-FFF2-40B4-BE49-F238E27FC236}">
                <a16:creationId xmlns:a16="http://schemas.microsoft.com/office/drawing/2014/main" id="{58E3B0E4-1232-09AD-B7DA-212E060BEAC9}"/>
              </a:ext>
            </a:extLst>
          </p:cNvPr>
          <p:cNvSpPr txBox="1"/>
          <p:nvPr/>
        </p:nvSpPr>
        <p:spPr>
          <a:xfrm>
            <a:off x="15031127" y="6333638"/>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26" name="TextBox 25">
            <a:extLst>
              <a:ext uri="{FF2B5EF4-FFF2-40B4-BE49-F238E27FC236}">
                <a16:creationId xmlns:a16="http://schemas.microsoft.com/office/drawing/2014/main" id="{A10D3036-DB53-A184-4E14-EA8E280B0289}"/>
              </a:ext>
            </a:extLst>
          </p:cNvPr>
          <p:cNvSpPr txBox="1"/>
          <p:nvPr/>
        </p:nvSpPr>
        <p:spPr>
          <a:xfrm>
            <a:off x="15006378" y="7263031"/>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27" name="TextBox 26">
            <a:extLst>
              <a:ext uri="{FF2B5EF4-FFF2-40B4-BE49-F238E27FC236}">
                <a16:creationId xmlns:a16="http://schemas.microsoft.com/office/drawing/2014/main" id="{577CC90C-EE0C-CF68-2186-3C05EB2FC111}"/>
              </a:ext>
            </a:extLst>
          </p:cNvPr>
          <p:cNvSpPr txBox="1"/>
          <p:nvPr/>
        </p:nvSpPr>
        <p:spPr>
          <a:xfrm>
            <a:off x="15006378" y="8174109"/>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sp>
        <p:nvSpPr>
          <p:cNvPr id="28" name="TextBox 27">
            <a:extLst>
              <a:ext uri="{FF2B5EF4-FFF2-40B4-BE49-F238E27FC236}">
                <a16:creationId xmlns:a16="http://schemas.microsoft.com/office/drawing/2014/main" id="{70004D89-0BFE-A42F-B390-E48CAADCD086}"/>
              </a:ext>
            </a:extLst>
          </p:cNvPr>
          <p:cNvSpPr txBox="1"/>
          <p:nvPr/>
        </p:nvSpPr>
        <p:spPr>
          <a:xfrm>
            <a:off x="14789365" y="4492342"/>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7" name="Footer Placeholder 3">
            <a:extLst>
              <a:ext uri="{FF2B5EF4-FFF2-40B4-BE49-F238E27FC236}">
                <a16:creationId xmlns:a16="http://schemas.microsoft.com/office/drawing/2014/main" id="{BF9A77ED-CF3D-DD81-5653-F3A376331A9B}"/>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7584445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E0203DBF-3C53-54EA-E335-4D967980B561}"/>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pic>
        <p:nvPicPr>
          <p:cNvPr id="5" name="Picture 4">
            <a:extLst>
              <a:ext uri="{FF2B5EF4-FFF2-40B4-BE49-F238E27FC236}">
                <a16:creationId xmlns:a16="http://schemas.microsoft.com/office/drawing/2014/main" id="{29E2036A-A22B-B69A-38B4-F438DCA2AC23}"/>
              </a:ext>
            </a:extLst>
          </p:cNvPr>
          <p:cNvPicPr>
            <a:picLocks noChangeAspect="1"/>
          </p:cNvPicPr>
          <p:nvPr/>
        </p:nvPicPr>
        <p:blipFill>
          <a:blip r:embed="rId3"/>
          <a:stretch>
            <a:fillRect/>
          </a:stretch>
        </p:blipFill>
        <p:spPr>
          <a:xfrm>
            <a:off x="5085722" y="149937"/>
            <a:ext cx="14215729" cy="13445418"/>
          </a:xfrm>
          <a:prstGeom prst="rect">
            <a:avLst/>
          </a:prstGeom>
        </p:spPr>
      </p:pic>
    </p:spTree>
    <p:extLst>
      <p:ext uri="{BB962C8B-B14F-4D97-AF65-F5344CB8AC3E}">
        <p14:creationId xmlns:p14="http://schemas.microsoft.com/office/powerpoint/2010/main" val="4329965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Here is the answer…</a:t>
            </a:r>
          </a:p>
          <a:p>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4"/>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5"/>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98488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with less than 10 years of service, you are entitled to 3 weeks of vacation per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6"/>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3" name="Footer Placeholder 3">
            <a:extLst>
              <a:ext uri="{FF2B5EF4-FFF2-40B4-BE49-F238E27FC236}">
                <a16:creationId xmlns:a16="http://schemas.microsoft.com/office/drawing/2014/main" id="{A9D36664-F57B-3095-19C3-E39EF30BB0E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5603717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4"/>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5"/>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98488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with less than 10 years of service, you are entitled to 3 weeks of vacation per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6"/>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0" name="Rectangle 19">
            <a:extLst>
              <a:ext uri="{FF2B5EF4-FFF2-40B4-BE49-F238E27FC236}">
                <a16:creationId xmlns:a16="http://schemas.microsoft.com/office/drawing/2014/main" id="{5BA8BA32-B1CC-9AE6-12A5-FB5B34FF5FB8}"/>
              </a:ext>
            </a:extLst>
          </p:cNvPr>
          <p:cNvSpPr/>
          <p:nvPr/>
        </p:nvSpPr>
        <p:spPr bwMode="auto">
          <a:xfrm>
            <a:off x="3971328" y="2739800"/>
            <a:ext cx="16694112" cy="6772917"/>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1" name="Rectangle 20">
            <a:extLst>
              <a:ext uri="{FF2B5EF4-FFF2-40B4-BE49-F238E27FC236}">
                <a16:creationId xmlns:a16="http://schemas.microsoft.com/office/drawing/2014/main" id="{E704ABF0-1F23-3D91-8F6F-117AD60936FC}"/>
              </a:ext>
            </a:extLst>
          </p:cNvPr>
          <p:cNvSpPr/>
          <p:nvPr/>
        </p:nvSpPr>
        <p:spPr bwMode="auto">
          <a:xfrm>
            <a:off x="6101673" y="4459711"/>
            <a:ext cx="9669396" cy="3963037"/>
          </a:xfrm>
          <a:prstGeom prst="rect">
            <a:avLst/>
          </a:prstGeom>
          <a:solidFill>
            <a:schemeClr val="bg1"/>
          </a:solidFill>
          <a:ln w="762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4" name="Text Placeholder 4">
            <a:extLst>
              <a:ext uri="{FF2B5EF4-FFF2-40B4-BE49-F238E27FC236}">
                <a16:creationId xmlns:a16="http://schemas.microsoft.com/office/drawing/2014/main" id="{0B40D7DE-F019-4BCB-4C57-BC59A0609DF7}"/>
              </a:ext>
            </a:extLst>
          </p:cNvPr>
          <p:cNvSpPr txBox="1">
            <a:spLocks/>
          </p:cNvSpPr>
          <p:nvPr/>
        </p:nvSpPr>
        <p:spPr>
          <a:xfrm>
            <a:off x="7148435" y="5664945"/>
            <a:ext cx="8005643" cy="1426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t>The answer is wrong!</a:t>
            </a:r>
            <a:endParaRPr lang="en-US" sz="4400" kern="0" dirty="0"/>
          </a:p>
        </p:txBody>
      </p:sp>
      <p:sp>
        <p:nvSpPr>
          <p:cNvPr id="25" name="Rectangle 24">
            <a:extLst>
              <a:ext uri="{FF2B5EF4-FFF2-40B4-BE49-F238E27FC236}">
                <a16:creationId xmlns:a16="http://schemas.microsoft.com/office/drawing/2014/main" id="{6E5ED56A-6CDA-A845-3101-A5E7F70DF7D0}"/>
              </a:ext>
            </a:extLst>
          </p:cNvPr>
          <p:cNvSpPr/>
          <p:nvPr/>
        </p:nvSpPr>
        <p:spPr bwMode="auto">
          <a:xfrm>
            <a:off x="14462406" y="9610295"/>
            <a:ext cx="5461000" cy="1379004"/>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6" name="Triangle 25">
            <a:extLst>
              <a:ext uri="{FF2B5EF4-FFF2-40B4-BE49-F238E27FC236}">
                <a16:creationId xmlns:a16="http://schemas.microsoft.com/office/drawing/2014/main" id="{CDB3A540-CB34-630B-0BD6-72FEB03845F9}"/>
              </a:ext>
            </a:extLst>
          </p:cNvPr>
          <p:cNvSpPr/>
          <p:nvPr/>
        </p:nvSpPr>
        <p:spPr bwMode="auto">
          <a:xfrm flipV="1">
            <a:off x="13847958" y="8431211"/>
            <a:ext cx="1412870" cy="1119132"/>
          </a:xfrm>
          <a:prstGeom prst="triangl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7" name="Rectangle 26">
            <a:extLst>
              <a:ext uri="{FF2B5EF4-FFF2-40B4-BE49-F238E27FC236}">
                <a16:creationId xmlns:a16="http://schemas.microsoft.com/office/drawing/2014/main" id="{00F470DD-AF13-A5CE-93C5-72F72B7080D4}"/>
              </a:ext>
            </a:extLst>
          </p:cNvPr>
          <p:cNvSpPr/>
          <p:nvPr/>
        </p:nvSpPr>
        <p:spPr bwMode="auto">
          <a:xfrm>
            <a:off x="5089976" y="8903206"/>
            <a:ext cx="7050829" cy="4612456"/>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8" name="Footer Placeholder 3">
            <a:extLst>
              <a:ext uri="{FF2B5EF4-FFF2-40B4-BE49-F238E27FC236}">
                <a16:creationId xmlns:a16="http://schemas.microsoft.com/office/drawing/2014/main" id="{CECB0167-DF0C-3D32-5854-588CDE930042}"/>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51775838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SEISMICPAGE" val="{&quot;slideLocalId&quot;:2147481194,&quot;reference&quot;:{&quot;contentId&quot;:&quot;f1b98e91-aab7-4285-9893-c56b714a9a8b&quot;,&quot;contentVersionId&quot;:&quot;34c0e90c-fef2-470f-8c30-c200ae1147b0&quot;,&quot;contentVersion&quot;:&quot;10.0&quot;,&quot;page&quot;:{&quot;pageId&quot;:&quot;67d5a466-d946-4a00-a453-19efe5cea7e0&quot;,&quot;slideId&quot;:2147481194}}}"/>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42319</TotalTime>
  <Words>2642</Words>
  <Application>Microsoft Macintosh PowerPoint</Application>
  <PresentationFormat>Custom</PresentationFormat>
  <Paragraphs>289</Paragraphs>
  <Slides>27</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IBM Plex Sans Light</vt:lpstr>
      <vt:lpstr>IBM Plex Sans</vt:lpstr>
      <vt:lpstr>Arial</vt:lpstr>
      <vt:lpstr>IBM presentation enablement template</vt:lpstr>
      <vt:lpstr>Rule-based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Stephane Mery</cp:lastModifiedBy>
  <cp:revision>3842</cp:revision>
  <cp:lastPrinted>2023-12-08T15:34:04Z</cp:lastPrinted>
  <dcterms:created xsi:type="dcterms:W3CDTF">2023-01-13T17:40:38Z</dcterms:created>
  <dcterms:modified xsi:type="dcterms:W3CDTF">2024-07-11T10:35:36Z</dcterms:modified>
  <cp:category/>
</cp:coreProperties>
</file>